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2"/>
  </p:notesMasterIdLst>
  <p:sldIdLst>
    <p:sldId id="485" r:id="rId2"/>
    <p:sldId id="477" r:id="rId3"/>
    <p:sldId id="478" r:id="rId4"/>
    <p:sldId id="479" r:id="rId5"/>
    <p:sldId id="480" r:id="rId6"/>
    <p:sldId id="481" r:id="rId7"/>
    <p:sldId id="482" r:id="rId8"/>
    <p:sldId id="483" r:id="rId9"/>
    <p:sldId id="286" r:id="rId10"/>
    <p:sldId id="486" r:id="rId11"/>
    <p:sldId id="290" r:id="rId12"/>
    <p:sldId id="435" r:id="rId13"/>
    <p:sldId id="292" r:id="rId14"/>
    <p:sldId id="430" r:id="rId15"/>
    <p:sldId id="432" r:id="rId16"/>
    <p:sldId id="431" r:id="rId17"/>
    <p:sldId id="437" r:id="rId18"/>
    <p:sldId id="287" r:id="rId19"/>
    <p:sldId id="297" r:id="rId20"/>
    <p:sldId id="296" r:id="rId21"/>
    <p:sldId id="300" r:id="rId22"/>
    <p:sldId id="452" r:id="rId23"/>
    <p:sldId id="301" r:id="rId24"/>
    <p:sldId id="487" r:id="rId25"/>
    <p:sldId id="488" r:id="rId26"/>
    <p:sldId id="329" r:id="rId27"/>
    <p:sldId id="330" r:id="rId28"/>
    <p:sldId id="331" r:id="rId29"/>
    <p:sldId id="332" r:id="rId30"/>
    <p:sldId id="489" r:id="rId31"/>
    <p:sldId id="335" r:id="rId32"/>
    <p:sldId id="336" r:id="rId33"/>
    <p:sldId id="306" r:id="rId34"/>
    <p:sldId id="490" r:id="rId35"/>
    <p:sldId id="493" r:id="rId36"/>
    <p:sldId id="494" r:id="rId37"/>
    <p:sldId id="498" r:id="rId38"/>
    <p:sldId id="499" r:id="rId39"/>
    <p:sldId id="308" r:id="rId40"/>
    <p:sldId id="503" r:id="rId41"/>
    <p:sldId id="517" r:id="rId42"/>
    <p:sldId id="515" r:id="rId43"/>
    <p:sldId id="516" r:id="rId44"/>
    <p:sldId id="315" r:id="rId45"/>
    <p:sldId id="505" r:id="rId46"/>
    <p:sldId id="507" r:id="rId47"/>
    <p:sldId id="508" r:id="rId48"/>
    <p:sldId id="509" r:id="rId49"/>
    <p:sldId id="284" r:id="rId50"/>
    <p:sldId id="51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690" autoAdjust="0"/>
  </p:normalViewPr>
  <p:slideViewPr>
    <p:cSldViewPr snapToGrid="0">
      <p:cViewPr varScale="1">
        <p:scale>
          <a:sx n="81" d="100"/>
          <a:sy n="81" d="100"/>
        </p:scale>
        <p:origin x="73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7ED640-C614-3E4A-9195-721F16A5A826}" type="doc">
      <dgm:prSet loTypeId="urn:microsoft.com/office/officeart/2005/8/layout/target3" loCatId="relationship" qsTypeId="urn:microsoft.com/office/officeart/2005/8/quickstyle/simple4" qsCatId="simple" csTypeId="urn:microsoft.com/office/officeart/2005/8/colors/accent1_2" csCatId="accent1" phldr="1"/>
      <dgm:spPr/>
      <dgm:t>
        <a:bodyPr/>
        <a:lstStyle/>
        <a:p>
          <a:endParaRPr lang="en-US"/>
        </a:p>
      </dgm:t>
    </dgm:pt>
    <dgm:pt modelId="{6A13F55D-EDBD-114A-AEDB-6520654B78A8}">
      <dgm:prSet/>
      <dgm:spPr/>
      <dgm:t>
        <a:bodyPr/>
        <a:lstStyle/>
        <a:p>
          <a:pPr rtl="0"/>
          <a:r>
            <a:rPr lang="en-US" b="0" dirty="0">
              <a:latin typeface="+mj-lt"/>
            </a:rPr>
            <a:t>Protects against active attacks</a:t>
          </a:r>
        </a:p>
      </dgm:t>
    </dgm:pt>
    <dgm:pt modelId="{84E85784-E758-8C42-9487-0B1F55300D65}" type="parTrans" cxnId="{111B953E-F935-3E42-A51B-B65C106AC2C9}">
      <dgm:prSet/>
      <dgm:spPr/>
      <dgm:t>
        <a:bodyPr/>
        <a:lstStyle/>
        <a:p>
          <a:endParaRPr lang="en-US"/>
        </a:p>
      </dgm:t>
    </dgm:pt>
    <dgm:pt modelId="{DC55E9E6-6613-1B46-B0D0-01C16238BA73}" type="sibTrans" cxnId="{111B953E-F935-3E42-A51B-B65C106AC2C9}">
      <dgm:prSet/>
      <dgm:spPr/>
      <dgm:t>
        <a:bodyPr/>
        <a:lstStyle/>
        <a:p>
          <a:endParaRPr lang="en-US"/>
        </a:p>
      </dgm:t>
    </dgm:pt>
    <dgm:pt modelId="{F97FF3C3-A6A7-3F4B-8A53-19B20FA19182}">
      <dgm:prSet/>
      <dgm:spPr/>
      <dgm:t>
        <a:bodyPr/>
        <a:lstStyle/>
        <a:p>
          <a:pPr rtl="0"/>
          <a:r>
            <a:rPr lang="en-US" b="0" dirty="0">
              <a:latin typeface="+mj-lt"/>
            </a:rPr>
            <a:t>Verifies received message is authentic</a:t>
          </a:r>
        </a:p>
      </dgm:t>
    </dgm:pt>
    <dgm:pt modelId="{28B0D4F4-DA6A-CC46-AFE4-163C3C62627D}" type="parTrans" cxnId="{85E9819D-9F60-A542-88F6-6E73397B37C8}">
      <dgm:prSet/>
      <dgm:spPr/>
      <dgm:t>
        <a:bodyPr/>
        <a:lstStyle/>
        <a:p>
          <a:endParaRPr lang="en-US"/>
        </a:p>
      </dgm:t>
    </dgm:pt>
    <dgm:pt modelId="{BC76B6A4-C13D-BA47-B643-B0BD85BEC4E5}" type="sibTrans" cxnId="{85E9819D-9F60-A542-88F6-6E73397B37C8}">
      <dgm:prSet/>
      <dgm:spPr/>
      <dgm:t>
        <a:bodyPr/>
        <a:lstStyle/>
        <a:p>
          <a:endParaRPr lang="en-US"/>
        </a:p>
      </dgm:t>
    </dgm:pt>
    <dgm:pt modelId="{B9D9C573-115F-BE44-B0DE-CCF6D4B01F53}">
      <dgm:prSet/>
      <dgm:spPr/>
      <dgm:t>
        <a:bodyPr/>
        <a:lstStyle/>
        <a:p>
          <a:pPr rtl="0"/>
          <a:r>
            <a:rPr lang="en-US" b="0" dirty="0">
              <a:latin typeface="+mj-lt"/>
            </a:rPr>
            <a:t>Contents have not been altered</a:t>
          </a:r>
        </a:p>
      </dgm:t>
    </dgm:pt>
    <dgm:pt modelId="{0AEA0AD9-30FD-3D45-9972-FB5BE226CCA2}" type="parTrans" cxnId="{31A32C4D-4531-E24F-97D2-C5E1C099C4DF}">
      <dgm:prSet/>
      <dgm:spPr/>
      <dgm:t>
        <a:bodyPr/>
        <a:lstStyle/>
        <a:p>
          <a:endParaRPr lang="en-US"/>
        </a:p>
      </dgm:t>
    </dgm:pt>
    <dgm:pt modelId="{980400B9-A6D3-4044-B407-B8FF7B2F8ED8}" type="sibTrans" cxnId="{31A32C4D-4531-E24F-97D2-C5E1C099C4DF}">
      <dgm:prSet/>
      <dgm:spPr/>
      <dgm:t>
        <a:bodyPr/>
        <a:lstStyle/>
        <a:p>
          <a:endParaRPr lang="en-US"/>
        </a:p>
      </dgm:t>
    </dgm:pt>
    <dgm:pt modelId="{AD210C83-F373-0C44-B3B7-102B711D0327}">
      <dgm:prSet/>
      <dgm:spPr/>
      <dgm:t>
        <a:bodyPr/>
        <a:lstStyle/>
        <a:p>
          <a:pPr rtl="0"/>
          <a:r>
            <a:rPr lang="en-US" b="0" dirty="0">
              <a:latin typeface="+mj-lt"/>
            </a:rPr>
            <a:t>From authentic source</a:t>
          </a:r>
        </a:p>
      </dgm:t>
    </dgm:pt>
    <dgm:pt modelId="{EAF3F70B-179D-844D-BB33-DB253CE16E7E}" type="parTrans" cxnId="{A53DE99A-90AF-1E4A-BA3F-EA3C76F67322}">
      <dgm:prSet/>
      <dgm:spPr/>
      <dgm:t>
        <a:bodyPr/>
        <a:lstStyle/>
        <a:p>
          <a:endParaRPr lang="en-US"/>
        </a:p>
      </dgm:t>
    </dgm:pt>
    <dgm:pt modelId="{DCC39777-A559-2148-A812-1366BBAF7197}" type="sibTrans" cxnId="{A53DE99A-90AF-1E4A-BA3F-EA3C76F67322}">
      <dgm:prSet/>
      <dgm:spPr/>
      <dgm:t>
        <a:bodyPr/>
        <a:lstStyle/>
        <a:p>
          <a:endParaRPr lang="en-US"/>
        </a:p>
      </dgm:t>
    </dgm:pt>
    <dgm:pt modelId="{6AD3880F-016F-D046-8948-37FF48B0EBB6}">
      <dgm:prSet/>
      <dgm:spPr/>
      <dgm:t>
        <a:bodyPr/>
        <a:lstStyle/>
        <a:p>
          <a:pPr rtl="0"/>
          <a:r>
            <a:rPr lang="en-US" b="0" dirty="0">
              <a:latin typeface="+mj-lt"/>
            </a:rPr>
            <a:t>Timely and in correct sequence</a:t>
          </a:r>
        </a:p>
      </dgm:t>
    </dgm:pt>
    <dgm:pt modelId="{E1D1C5A6-C380-CB4A-A64F-6ADB2A7933D0}" type="parTrans" cxnId="{F2927914-5C62-9D4C-BF03-6812E0C17C4A}">
      <dgm:prSet/>
      <dgm:spPr/>
      <dgm:t>
        <a:bodyPr/>
        <a:lstStyle/>
        <a:p>
          <a:endParaRPr lang="en-US"/>
        </a:p>
      </dgm:t>
    </dgm:pt>
    <dgm:pt modelId="{220612C2-B472-E44D-BCF8-620FC6502369}" type="sibTrans" cxnId="{F2927914-5C62-9D4C-BF03-6812E0C17C4A}">
      <dgm:prSet/>
      <dgm:spPr/>
      <dgm:t>
        <a:bodyPr/>
        <a:lstStyle/>
        <a:p>
          <a:endParaRPr lang="en-US"/>
        </a:p>
      </dgm:t>
    </dgm:pt>
    <dgm:pt modelId="{46A5FF01-1017-4340-8BF9-A7EF0DA32086}">
      <dgm:prSet/>
      <dgm:spPr/>
      <dgm:t>
        <a:bodyPr/>
        <a:lstStyle/>
        <a:p>
          <a:pPr rtl="0"/>
          <a:r>
            <a:rPr lang="en-US" b="0" dirty="0">
              <a:latin typeface="+mj-lt"/>
            </a:rPr>
            <a:t>Can use conventional encryption</a:t>
          </a:r>
        </a:p>
      </dgm:t>
    </dgm:pt>
    <dgm:pt modelId="{F3B89FEB-3B58-5D47-9E79-CE62A411B9C7}" type="parTrans" cxnId="{03197B1D-3C7D-A24B-9E0D-08EA637C10E9}">
      <dgm:prSet/>
      <dgm:spPr/>
      <dgm:t>
        <a:bodyPr/>
        <a:lstStyle/>
        <a:p>
          <a:endParaRPr lang="en-US"/>
        </a:p>
      </dgm:t>
    </dgm:pt>
    <dgm:pt modelId="{47234ADC-8CBB-D842-9673-3A74CD8AE12C}" type="sibTrans" cxnId="{03197B1D-3C7D-A24B-9E0D-08EA637C10E9}">
      <dgm:prSet/>
      <dgm:spPr/>
      <dgm:t>
        <a:bodyPr/>
        <a:lstStyle/>
        <a:p>
          <a:endParaRPr lang="en-US"/>
        </a:p>
      </dgm:t>
    </dgm:pt>
    <dgm:pt modelId="{8704466E-DCAE-7A4D-98EB-B7DF618A20AB}">
      <dgm:prSet/>
      <dgm:spPr/>
      <dgm:t>
        <a:bodyPr/>
        <a:lstStyle/>
        <a:p>
          <a:pPr rtl="0"/>
          <a:r>
            <a:rPr lang="en-US" b="0" dirty="0">
              <a:latin typeface="+mj-lt"/>
            </a:rPr>
            <a:t>Only sender and receiver share a key</a:t>
          </a:r>
        </a:p>
      </dgm:t>
    </dgm:pt>
    <dgm:pt modelId="{81DE89FA-19CE-6444-AD98-5F0C7A312918}" type="parTrans" cxnId="{98479848-F377-1640-A060-096FAB2C97BC}">
      <dgm:prSet/>
      <dgm:spPr/>
      <dgm:t>
        <a:bodyPr/>
        <a:lstStyle/>
        <a:p>
          <a:endParaRPr lang="en-US"/>
        </a:p>
      </dgm:t>
    </dgm:pt>
    <dgm:pt modelId="{B2A52291-5EAC-6A44-B56E-943C8206622C}" type="sibTrans" cxnId="{98479848-F377-1640-A060-096FAB2C97BC}">
      <dgm:prSet/>
      <dgm:spPr/>
      <dgm:t>
        <a:bodyPr/>
        <a:lstStyle/>
        <a:p>
          <a:endParaRPr lang="en-US"/>
        </a:p>
      </dgm:t>
    </dgm:pt>
    <dgm:pt modelId="{55EFEF62-1402-474C-946F-B429D1E63E58}" type="pres">
      <dgm:prSet presAssocID="{467ED640-C614-3E4A-9195-721F16A5A826}" presName="Name0" presStyleCnt="0">
        <dgm:presLayoutVars>
          <dgm:chMax val="7"/>
          <dgm:dir/>
          <dgm:animLvl val="lvl"/>
          <dgm:resizeHandles val="exact"/>
        </dgm:presLayoutVars>
      </dgm:prSet>
      <dgm:spPr/>
    </dgm:pt>
    <dgm:pt modelId="{04D1C139-1F44-7D42-97B4-7E1B3C61C310}" type="pres">
      <dgm:prSet presAssocID="{6A13F55D-EDBD-114A-AEDB-6520654B78A8}" presName="circle1" presStyleLbl="node1" presStyleIdx="0" presStyleCnt="3"/>
      <dgm:spPr>
        <a:solidFill>
          <a:schemeClr val="accent1"/>
        </a:solidFill>
      </dgm:spPr>
    </dgm:pt>
    <dgm:pt modelId="{7D143E97-AEB1-E044-87DF-3C76B48B3163}" type="pres">
      <dgm:prSet presAssocID="{6A13F55D-EDBD-114A-AEDB-6520654B78A8}" presName="space" presStyleCnt="0"/>
      <dgm:spPr/>
    </dgm:pt>
    <dgm:pt modelId="{162FAF4A-757D-EE44-8C29-6578B7BE8894}" type="pres">
      <dgm:prSet presAssocID="{6A13F55D-EDBD-114A-AEDB-6520654B78A8}" presName="rect1" presStyleLbl="alignAcc1" presStyleIdx="0" presStyleCnt="3"/>
      <dgm:spPr/>
    </dgm:pt>
    <dgm:pt modelId="{F824FDFB-5F5F-254B-9D5C-50BDF1E89105}" type="pres">
      <dgm:prSet presAssocID="{F97FF3C3-A6A7-3F4B-8A53-19B20FA19182}" presName="vertSpace2" presStyleLbl="node1" presStyleIdx="0" presStyleCnt="3"/>
      <dgm:spPr/>
    </dgm:pt>
    <dgm:pt modelId="{A56489F7-EC62-A848-9DD9-B3572A72D705}" type="pres">
      <dgm:prSet presAssocID="{F97FF3C3-A6A7-3F4B-8A53-19B20FA19182}" presName="circle2" presStyleLbl="node1" presStyleIdx="1" presStyleCnt="3"/>
      <dgm:spPr>
        <a:solidFill>
          <a:schemeClr val="accent2"/>
        </a:solidFill>
      </dgm:spPr>
    </dgm:pt>
    <dgm:pt modelId="{9C4DDA5F-2390-A549-90B9-5F960E28DDE6}" type="pres">
      <dgm:prSet presAssocID="{F97FF3C3-A6A7-3F4B-8A53-19B20FA19182}" presName="rect2" presStyleLbl="alignAcc1" presStyleIdx="1" presStyleCnt="3"/>
      <dgm:spPr/>
    </dgm:pt>
    <dgm:pt modelId="{1DFBBFEC-B6C6-484E-822C-6513579054B5}" type="pres">
      <dgm:prSet presAssocID="{46A5FF01-1017-4340-8BF9-A7EF0DA32086}" presName="vertSpace3" presStyleLbl="node1" presStyleIdx="1" presStyleCnt="3"/>
      <dgm:spPr/>
    </dgm:pt>
    <dgm:pt modelId="{9FB7C61E-C4DD-B747-BB29-DCE1D55CED32}" type="pres">
      <dgm:prSet presAssocID="{46A5FF01-1017-4340-8BF9-A7EF0DA32086}" presName="circle3" presStyleLbl="node1" presStyleIdx="2" presStyleCnt="3"/>
      <dgm:spPr>
        <a:solidFill>
          <a:schemeClr val="accent1"/>
        </a:solidFill>
      </dgm:spPr>
    </dgm:pt>
    <dgm:pt modelId="{4960AB30-E228-0044-AB56-9832EFB3F416}" type="pres">
      <dgm:prSet presAssocID="{46A5FF01-1017-4340-8BF9-A7EF0DA32086}" presName="rect3" presStyleLbl="alignAcc1" presStyleIdx="2" presStyleCnt="3"/>
      <dgm:spPr/>
    </dgm:pt>
    <dgm:pt modelId="{50000305-E90F-9F48-832D-1B551E78EEA1}" type="pres">
      <dgm:prSet presAssocID="{6A13F55D-EDBD-114A-AEDB-6520654B78A8}" presName="rect1ParTx" presStyleLbl="alignAcc1" presStyleIdx="2" presStyleCnt="3">
        <dgm:presLayoutVars>
          <dgm:chMax val="1"/>
          <dgm:bulletEnabled val="1"/>
        </dgm:presLayoutVars>
      </dgm:prSet>
      <dgm:spPr/>
    </dgm:pt>
    <dgm:pt modelId="{5BB68BD3-8944-314A-9722-C464DFC63A36}" type="pres">
      <dgm:prSet presAssocID="{6A13F55D-EDBD-114A-AEDB-6520654B78A8}" presName="rect1ChTx" presStyleLbl="alignAcc1" presStyleIdx="2" presStyleCnt="3">
        <dgm:presLayoutVars>
          <dgm:bulletEnabled val="1"/>
        </dgm:presLayoutVars>
      </dgm:prSet>
      <dgm:spPr/>
    </dgm:pt>
    <dgm:pt modelId="{E3C5539B-5B49-6644-93F1-0733497FD27B}" type="pres">
      <dgm:prSet presAssocID="{F97FF3C3-A6A7-3F4B-8A53-19B20FA19182}" presName="rect2ParTx" presStyleLbl="alignAcc1" presStyleIdx="2" presStyleCnt="3">
        <dgm:presLayoutVars>
          <dgm:chMax val="1"/>
          <dgm:bulletEnabled val="1"/>
        </dgm:presLayoutVars>
      </dgm:prSet>
      <dgm:spPr/>
    </dgm:pt>
    <dgm:pt modelId="{F63C5721-CDCD-0E44-857F-A3B146150CD4}" type="pres">
      <dgm:prSet presAssocID="{F97FF3C3-A6A7-3F4B-8A53-19B20FA19182}" presName="rect2ChTx" presStyleLbl="alignAcc1" presStyleIdx="2" presStyleCnt="3">
        <dgm:presLayoutVars>
          <dgm:bulletEnabled val="1"/>
        </dgm:presLayoutVars>
      </dgm:prSet>
      <dgm:spPr/>
    </dgm:pt>
    <dgm:pt modelId="{576C8ECA-F6A7-4D46-B348-ECB99A8DC954}" type="pres">
      <dgm:prSet presAssocID="{46A5FF01-1017-4340-8BF9-A7EF0DA32086}" presName="rect3ParTx" presStyleLbl="alignAcc1" presStyleIdx="2" presStyleCnt="3">
        <dgm:presLayoutVars>
          <dgm:chMax val="1"/>
          <dgm:bulletEnabled val="1"/>
        </dgm:presLayoutVars>
      </dgm:prSet>
      <dgm:spPr/>
    </dgm:pt>
    <dgm:pt modelId="{52907ABB-2798-234B-AC87-6694DC68A9CB}" type="pres">
      <dgm:prSet presAssocID="{46A5FF01-1017-4340-8BF9-A7EF0DA32086}" presName="rect3ChTx" presStyleLbl="alignAcc1" presStyleIdx="2" presStyleCnt="3">
        <dgm:presLayoutVars>
          <dgm:bulletEnabled val="1"/>
        </dgm:presLayoutVars>
      </dgm:prSet>
      <dgm:spPr/>
    </dgm:pt>
  </dgm:ptLst>
  <dgm:cxnLst>
    <dgm:cxn modelId="{F2927914-5C62-9D4C-BF03-6812E0C17C4A}" srcId="{F97FF3C3-A6A7-3F4B-8A53-19B20FA19182}" destId="{6AD3880F-016F-D046-8948-37FF48B0EBB6}" srcOrd="2" destOrd="0" parTransId="{E1D1C5A6-C380-CB4A-A64F-6ADB2A7933D0}" sibTransId="{220612C2-B472-E44D-BCF8-620FC6502369}"/>
    <dgm:cxn modelId="{E27FA615-E5BB-D64E-887F-482BC87F0D46}" type="presOf" srcId="{46A5FF01-1017-4340-8BF9-A7EF0DA32086}" destId="{576C8ECA-F6A7-4D46-B348-ECB99A8DC954}" srcOrd="1" destOrd="0" presId="urn:microsoft.com/office/officeart/2005/8/layout/target3"/>
    <dgm:cxn modelId="{03197B1D-3C7D-A24B-9E0D-08EA637C10E9}" srcId="{467ED640-C614-3E4A-9195-721F16A5A826}" destId="{46A5FF01-1017-4340-8BF9-A7EF0DA32086}" srcOrd="2" destOrd="0" parTransId="{F3B89FEB-3B58-5D47-9E79-CE62A411B9C7}" sibTransId="{47234ADC-8CBB-D842-9673-3A74CD8AE12C}"/>
    <dgm:cxn modelId="{111B953E-F935-3E42-A51B-B65C106AC2C9}" srcId="{467ED640-C614-3E4A-9195-721F16A5A826}" destId="{6A13F55D-EDBD-114A-AEDB-6520654B78A8}" srcOrd="0" destOrd="0" parTransId="{84E85784-E758-8C42-9487-0B1F55300D65}" sibTransId="{DC55E9E6-6613-1B46-B0D0-01C16238BA73}"/>
    <dgm:cxn modelId="{98479848-F377-1640-A060-096FAB2C97BC}" srcId="{46A5FF01-1017-4340-8BF9-A7EF0DA32086}" destId="{8704466E-DCAE-7A4D-98EB-B7DF618A20AB}" srcOrd="0" destOrd="0" parTransId="{81DE89FA-19CE-6444-AD98-5F0C7A312918}" sibTransId="{B2A52291-5EAC-6A44-B56E-943C8206622C}"/>
    <dgm:cxn modelId="{64822249-6D04-6744-85C1-1DFB4B488A7C}" type="presOf" srcId="{B9D9C573-115F-BE44-B0DE-CCF6D4B01F53}" destId="{F63C5721-CDCD-0E44-857F-A3B146150CD4}" srcOrd="0" destOrd="0" presId="urn:microsoft.com/office/officeart/2005/8/layout/target3"/>
    <dgm:cxn modelId="{31A32C4D-4531-E24F-97D2-C5E1C099C4DF}" srcId="{F97FF3C3-A6A7-3F4B-8A53-19B20FA19182}" destId="{B9D9C573-115F-BE44-B0DE-CCF6D4B01F53}" srcOrd="0" destOrd="0" parTransId="{0AEA0AD9-30FD-3D45-9972-FB5BE226CCA2}" sibTransId="{980400B9-A6D3-4044-B407-B8FF7B2F8ED8}"/>
    <dgm:cxn modelId="{3D28C181-50B5-594B-B410-14368C20A7FE}" type="presOf" srcId="{6A13F55D-EDBD-114A-AEDB-6520654B78A8}" destId="{50000305-E90F-9F48-832D-1B551E78EEA1}" srcOrd="1" destOrd="0" presId="urn:microsoft.com/office/officeart/2005/8/layout/target3"/>
    <dgm:cxn modelId="{C7617282-A1C2-B94D-A96C-26EC5FC1ED65}" type="presOf" srcId="{F97FF3C3-A6A7-3F4B-8A53-19B20FA19182}" destId="{9C4DDA5F-2390-A549-90B9-5F960E28DDE6}" srcOrd="0" destOrd="0" presId="urn:microsoft.com/office/officeart/2005/8/layout/target3"/>
    <dgm:cxn modelId="{A53DE99A-90AF-1E4A-BA3F-EA3C76F67322}" srcId="{F97FF3C3-A6A7-3F4B-8A53-19B20FA19182}" destId="{AD210C83-F373-0C44-B3B7-102B711D0327}" srcOrd="1" destOrd="0" parTransId="{EAF3F70B-179D-844D-BB33-DB253CE16E7E}" sibTransId="{DCC39777-A559-2148-A812-1366BBAF7197}"/>
    <dgm:cxn modelId="{85E9819D-9F60-A542-88F6-6E73397B37C8}" srcId="{467ED640-C614-3E4A-9195-721F16A5A826}" destId="{F97FF3C3-A6A7-3F4B-8A53-19B20FA19182}" srcOrd="1" destOrd="0" parTransId="{28B0D4F4-DA6A-CC46-AFE4-163C3C62627D}" sibTransId="{BC76B6A4-C13D-BA47-B643-B0BD85BEC4E5}"/>
    <dgm:cxn modelId="{CE6777B1-3BC7-5E44-A110-075D82624DDF}" type="presOf" srcId="{F97FF3C3-A6A7-3F4B-8A53-19B20FA19182}" destId="{E3C5539B-5B49-6644-93F1-0733497FD27B}" srcOrd="1" destOrd="0" presId="urn:microsoft.com/office/officeart/2005/8/layout/target3"/>
    <dgm:cxn modelId="{EE019FB5-65F3-D542-9E2F-5307BA15664C}" type="presOf" srcId="{467ED640-C614-3E4A-9195-721F16A5A826}" destId="{55EFEF62-1402-474C-946F-B429D1E63E58}" srcOrd="0" destOrd="0" presId="urn:microsoft.com/office/officeart/2005/8/layout/target3"/>
    <dgm:cxn modelId="{5C52DBBD-1866-C449-9AFE-DF940D6CD323}" type="presOf" srcId="{8704466E-DCAE-7A4D-98EB-B7DF618A20AB}" destId="{52907ABB-2798-234B-AC87-6694DC68A9CB}" srcOrd="0" destOrd="0" presId="urn:microsoft.com/office/officeart/2005/8/layout/target3"/>
    <dgm:cxn modelId="{B95FE9C4-A6B2-064E-8EA4-B345CD81F86F}" type="presOf" srcId="{AD210C83-F373-0C44-B3B7-102B711D0327}" destId="{F63C5721-CDCD-0E44-857F-A3B146150CD4}" srcOrd="0" destOrd="1" presId="urn:microsoft.com/office/officeart/2005/8/layout/target3"/>
    <dgm:cxn modelId="{8506BFE8-CCD9-1747-974F-EBAD44D83D83}" type="presOf" srcId="{46A5FF01-1017-4340-8BF9-A7EF0DA32086}" destId="{4960AB30-E228-0044-AB56-9832EFB3F416}" srcOrd="0" destOrd="0" presId="urn:microsoft.com/office/officeart/2005/8/layout/target3"/>
    <dgm:cxn modelId="{6637F3F4-A16B-274B-8455-56975FC499D1}" type="presOf" srcId="{6AD3880F-016F-D046-8948-37FF48B0EBB6}" destId="{F63C5721-CDCD-0E44-857F-A3B146150CD4}" srcOrd="0" destOrd="2" presId="urn:microsoft.com/office/officeart/2005/8/layout/target3"/>
    <dgm:cxn modelId="{848AE8FF-0F6F-C749-975A-B58F8C7513C8}" type="presOf" srcId="{6A13F55D-EDBD-114A-AEDB-6520654B78A8}" destId="{162FAF4A-757D-EE44-8C29-6578B7BE8894}" srcOrd="0" destOrd="0" presId="urn:microsoft.com/office/officeart/2005/8/layout/target3"/>
    <dgm:cxn modelId="{D8A19153-3F86-AA4B-8964-81D101F5E027}" type="presParOf" srcId="{55EFEF62-1402-474C-946F-B429D1E63E58}" destId="{04D1C139-1F44-7D42-97B4-7E1B3C61C310}" srcOrd="0" destOrd="0" presId="urn:microsoft.com/office/officeart/2005/8/layout/target3"/>
    <dgm:cxn modelId="{E2277B5E-78BB-3D4B-9E1F-D50B3B899513}" type="presParOf" srcId="{55EFEF62-1402-474C-946F-B429D1E63E58}" destId="{7D143E97-AEB1-E044-87DF-3C76B48B3163}" srcOrd="1" destOrd="0" presId="urn:microsoft.com/office/officeart/2005/8/layout/target3"/>
    <dgm:cxn modelId="{0694F43D-66DE-414F-9BAE-47D797E0CFB0}" type="presParOf" srcId="{55EFEF62-1402-474C-946F-B429D1E63E58}" destId="{162FAF4A-757D-EE44-8C29-6578B7BE8894}" srcOrd="2" destOrd="0" presId="urn:microsoft.com/office/officeart/2005/8/layout/target3"/>
    <dgm:cxn modelId="{00DDD2BF-BE5E-134A-B9FE-B983ACBA218B}" type="presParOf" srcId="{55EFEF62-1402-474C-946F-B429D1E63E58}" destId="{F824FDFB-5F5F-254B-9D5C-50BDF1E89105}" srcOrd="3" destOrd="0" presId="urn:microsoft.com/office/officeart/2005/8/layout/target3"/>
    <dgm:cxn modelId="{A33C856D-EF89-6740-9399-18E6BE21463A}" type="presParOf" srcId="{55EFEF62-1402-474C-946F-B429D1E63E58}" destId="{A56489F7-EC62-A848-9DD9-B3572A72D705}" srcOrd="4" destOrd="0" presId="urn:microsoft.com/office/officeart/2005/8/layout/target3"/>
    <dgm:cxn modelId="{EE5A0B99-EB1F-8E4B-8413-1F4122C0C3D5}" type="presParOf" srcId="{55EFEF62-1402-474C-946F-B429D1E63E58}" destId="{9C4DDA5F-2390-A549-90B9-5F960E28DDE6}" srcOrd="5" destOrd="0" presId="urn:microsoft.com/office/officeart/2005/8/layout/target3"/>
    <dgm:cxn modelId="{710F363C-01DA-044C-BF2A-0A636D5D6646}" type="presParOf" srcId="{55EFEF62-1402-474C-946F-B429D1E63E58}" destId="{1DFBBFEC-B6C6-484E-822C-6513579054B5}" srcOrd="6" destOrd="0" presId="urn:microsoft.com/office/officeart/2005/8/layout/target3"/>
    <dgm:cxn modelId="{8F70EF17-0283-0E41-8748-8F3928930FB4}" type="presParOf" srcId="{55EFEF62-1402-474C-946F-B429D1E63E58}" destId="{9FB7C61E-C4DD-B747-BB29-DCE1D55CED32}" srcOrd="7" destOrd="0" presId="urn:microsoft.com/office/officeart/2005/8/layout/target3"/>
    <dgm:cxn modelId="{A0923FD4-E3A9-F44A-8111-AD48EBA381B2}" type="presParOf" srcId="{55EFEF62-1402-474C-946F-B429D1E63E58}" destId="{4960AB30-E228-0044-AB56-9832EFB3F416}" srcOrd="8" destOrd="0" presId="urn:microsoft.com/office/officeart/2005/8/layout/target3"/>
    <dgm:cxn modelId="{C7B10C2A-4EDB-B545-886C-C46B61D64647}" type="presParOf" srcId="{55EFEF62-1402-474C-946F-B429D1E63E58}" destId="{50000305-E90F-9F48-832D-1B551E78EEA1}" srcOrd="9" destOrd="0" presId="urn:microsoft.com/office/officeart/2005/8/layout/target3"/>
    <dgm:cxn modelId="{057D084A-87CE-2348-AA93-FFB7DE7E0316}" type="presParOf" srcId="{55EFEF62-1402-474C-946F-B429D1E63E58}" destId="{5BB68BD3-8944-314A-9722-C464DFC63A36}" srcOrd="10" destOrd="0" presId="urn:microsoft.com/office/officeart/2005/8/layout/target3"/>
    <dgm:cxn modelId="{219E5414-D7CD-1249-88E1-A4FD8DE81C85}" type="presParOf" srcId="{55EFEF62-1402-474C-946F-B429D1E63E58}" destId="{E3C5539B-5B49-6644-93F1-0733497FD27B}" srcOrd="11" destOrd="0" presId="urn:microsoft.com/office/officeart/2005/8/layout/target3"/>
    <dgm:cxn modelId="{855DA745-763F-3949-895A-EB8C32DF2206}" type="presParOf" srcId="{55EFEF62-1402-474C-946F-B429D1E63E58}" destId="{F63C5721-CDCD-0E44-857F-A3B146150CD4}" srcOrd="12" destOrd="0" presId="urn:microsoft.com/office/officeart/2005/8/layout/target3"/>
    <dgm:cxn modelId="{9090A0B8-6E76-DA42-A094-9FAD29C39DF7}" type="presParOf" srcId="{55EFEF62-1402-474C-946F-B429D1E63E58}" destId="{576C8ECA-F6A7-4D46-B348-ECB99A8DC954}" srcOrd="13" destOrd="0" presId="urn:microsoft.com/office/officeart/2005/8/layout/target3"/>
    <dgm:cxn modelId="{7E94AE17-4833-754A-9F8B-0195F3B72EF8}" type="presParOf" srcId="{55EFEF62-1402-474C-946F-B429D1E63E58}" destId="{52907ABB-2798-234B-AC87-6694DC68A9CB}" srcOrd="14"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1C139-1F44-7D42-97B4-7E1B3C61C310}">
      <dsp:nvSpPr>
        <dsp:cNvPr id="0" name=""/>
        <dsp:cNvSpPr/>
      </dsp:nvSpPr>
      <dsp:spPr>
        <a:xfrm>
          <a:off x="0" y="0"/>
          <a:ext cx="2281081" cy="2281081"/>
        </a:xfrm>
        <a:prstGeom prst="pie">
          <a:avLst>
            <a:gd name="adj1" fmla="val 5400000"/>
            <a:gd name="adj2" fmla="val 1620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162FAF4A-757D-EE44-8C29-6578B7BE8894}">
      <dsp:nvSpPr>
        <dsp:cNvPr id="0" name=""/>
        <dsp:cNvSpPr/>
      </dsp:nvSpPr>
      <dsp:spPr>
        <a:xfrm>
          <a:off x="1140540" y="0"/>
          <a:ext cx="4022008" cy="2281081"/>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0" kern="1200" dirty="0">
              <a:latin typeface="+mj-lt"/>
            </a:rPr>
            <a:t>Protects against active attacks</a:t>
          </a:r>
        </a:p>
      </dsp:txBody>
      <dsp:txXfrm>
        <a:off x="1140540" y="0"/>
        <a:ext cx="2011004" cy="684325"/>
      </dsp:txXfrm>
    </dsp:sp>
    <dsp:sp modelId="{A56489F7-EC62-A848-9DD9-B3572A72D705}">
      <dsp:nvSpPr>
        <dsp:cNvPr id="0" name=""/>
        <dsp:cNvSpPr/>
      </dsp:nvSpPr>
      <dsp:spPr>
        <a:xfrm>
          <a:off x="399189" y="684325"/>
          <a:ext cx="1482701" cy="1482701"/>
        </a:xfrm>
        <a:prstGeom prst="pie">
          <a:avLst>
            <a:gd name="adj1" fmla="val 5400000"/>
            <a:gd name="adj2" fmla="val 16200000"/>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sp>
    <dsp:sp modelId="{9C4DDA5F-2390-A549-90B9-5F960E28DDE6}">
      <dsp:nvSpPr>
        <dsp:cNvPr id="0" name=""/>
        <dsp:cNvSpPr/>
      </dsp:nvSpPr>
      <dsp:spPr>
        <a:xfrm>
          <a:off x="1140540" y="684325"/>
          <a:ext cx="4022008" cy="1482701"/>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0" kern="1200" dirty="0">
              <a:latin typeface="+mj-lt"/>
            </a:rPr>
            <a:t>Verifies received message is authentic</a:t>
          </a:r>
        </a:p>
      </dsp:txBody>
      <dsp:txXfrm>
        <a:off x="1140540" y="684325"/>
        <a:ext cx="2011004" cy="684323"/>
      </dsp:txXfrm>
    </dsp:sp>
    <dsp:sp modelId="{9FB7C61E-C4DD-B747-BB29-DCE1D55CED32}">
      <dsp:nvSpPr>
        <dsp:cNvPr id="0" name=""/>
        <dsp:cNvSpPr/>
      </dsp:nvSpPr>
      <dsp:spPr>
        <a:xfrm>
          <a:off x="798378" y="1368649"/>
          <a:ext cx="684323" cy="684323"/>
        </a:xfrm>
        <a:prstGeom prst="pie">
          <a:avLst>
            <a:gd name="adj1" fmla="val 5400000"/>
            <a:gd name="adj2" fmla="val 1620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4960AB30-E228-0044-AB56-9832EFB3F416}">
      <dsp:nvSpPr>
        <dsp:cNvPr id="0" name=""/>
        <dsp:cNvSpPr/>
      </dsp:nvSpPr>
      <dsp:spPr>
        <a:xfrm>
          <a:off x="1140540" y="1368649"/>
          <a:ext cx="4022008" cy="684323"/>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0" kern="1200" dirty="0">
              <a:latin typeface="+mj-lt"/>
            </a:rPr>
            <a:t>Can use conventional encryption</a:t>
          </a:r>
        </a:p>
      </dsp:txBody>
      <dsp:txXfrm>
        <a:off x="1140540" y="1368649"/>
        <a:ext cx="2011004" cy="684323"/>
      </dsp:txXfrm>
    </dsp:sp>
    <dsp:sp modelId="{F63C5721-CDCD-0E44-857F-A3B146150CD4}">
      <dsp:nvSpPr>
        <dsp:cNvPr id="0" name=""/>
        <dsp:cNvSpPr/>
      </dsp:nvSpPr>
      <dsp:spPr>
        <a:xfrm>
          <a:off x="3151544" y="684325"/>
          <a:ext cx="2011004" cy="684323"/>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rtl="0">
            <a:lnSpc>
              <a:spcPct val="90000"/>
            </a:lnSpc>
            <a:spcBef>
              <a:spcPct val="0"/>
            </a:spcBef>
            <a:spcAft>
              <a:spcPct val="15000"/>
            </a:spcAft>
            <a:buChar char="•"/>
          </a:pPr>
          <a:r>
            <a:rPr lang="en-US" sz="1100" b="0" kern="1200" dirty="0">
              <a:latin typeface="+mj-lt"/>
            </a:rPr>
            <a:t>Contents have not been altered</a:t>
          </a:r>
        </a:p>
        <a:p>
          <a:pPr marL="57150" lvl="1" indent="-57150" algn="l" defTabSz="488950" rtl="0">
            <a:lnSpc>
              <a:spcPct val="90000"/>
            </a:lnSpc>
            <a:spcBef>
              <a:spcPct val="0"/>
            </a:spcBef>
            <a:spcAft>
              <a:spcPct val="15000"/>
            </a:spcAft>
            <a:buChar char="•"/>
          </a:pPr>
          <a:r>
            <a:rPr lang="en-US" sz="1100" b="0" kern="1200" dirty="0">
              <a:latin typeface="+mj-lt"/>
            </a:rPr>
            <a:t>From authentic source</a:t>
          </a:r>
        </a:p>
        <a:p>
          <a:pPr marL="57150" lvl="1" indent="-57150" algn="l" defTabSz="488950" rtl="0">
            <a:lnSpc>
              <a:spcPct val="90000"/>
            </a:lnSpc>
            <a:spcBef>
              <a:spcPct val="0"/>
            </a:spcBef>
            <a:spcAft>
              <a:spcPct val="15000"/>
            </a:spcAft>
            <a:buChar char="•"/>
          </a:pPr>
          <a:r>
            <a:rPr lang="en-US" sz="1100" b="0" kern="1200" dirty="0">
              <a:latin typeface="+mj-lt"/>
            </a:rPr>
            <a:t>Timely and in correct sequence</a:t>
          </a:r>
        </a:p>
      </dsp:txBody>
      <dsp:txXfrm>
        <a:off x="3151544" y="684325"/>
        <a:ext cx="2011004" cy="684323"/>
      </dsp:txXfrm>
    </dsp:sp>
    <dsp:sp modelId="{52907ABB-2798-234B-AC87-6694DC68A9CB}">
      <dsp:nvSpPr>
        <dsp:cNvPr id="0" name=""/>
        <dsp:cNvSpPr/>
      </dsp:nvSpPr>
      <dsp:spPr>
        <a:xfrm>
          <a:off x="3151544" y="1368649"/>
          <a:ext cx="2011004" cy="684323"/>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rtl="0">
            <a:lnSpc>
              <a:spcPct val="90000"/>
            </a:lnSpc>
            <a:spcBef>
              <a:spcPct val="0"/>
            </a:spcBef>
            <a:spcAft>
              <a:spcPct val="15000"/>
            </a:spcAft>
            <a:buChar char="•"/>
          </a:pPr>
          <a:r>
            <a:rPr lang="en-US" sz="1100" b="0" kern="1200" dirty="0">
              <a:latin typeface="+mj-lt"/>
            </a:rPr>
            <a:t>Only sender and receiver share a key</a:t>
          </a:r>
        </a:p>
      </dsp:txBody>
      <dsp:txXfrm>
        <a:off x="3151544" y="1368649"/>
        <a:ext cx="2011004" cy="684323"/>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2T18:25:26.560"/>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0,'29'0,"0"1,0 2,0 1,-1 1,0 1,0 2,37 14,111 65,-107-50,-39-23,1-1,1-2,44 11,101 10,-110-24,1-4,-1-2,73-9,-126 5,0-1,0-1,-1-1,1 0,-1 0,18-12,34-12,-41 21,1 1,44-7,-13 3,-34 7,-1 0,30-1,-30 3,0 0,24-7,-24 4,0 2,25-2,-29 5,12-1,0 0,55-11,-43 5,0 2,1 3,-1 0,42 6,8-2,-41-2,-29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2T18:25:30.928"/>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99,'326'-2,"455"8,-711-4,1 3,-1 4,-1 2,0 3,72 25,160 80,15 6,-239-99,2-4,96 15,210-3,0-32,-282-3,-86 0,-1 0,1-1,-1-1,1-1,27-10,78-40,-2 1,-84 42,1 1,1 2,-1 2,55-3,157 8,-110 4,-88-3,-2 2,0-3,0-2,0-2,61-14,152-54,-213 64,0 2,1 2,65 1,-60 3,204 0,392 47,-479-21,-2 8,-1 7,208 79,-364-115,231 79,-209-75,2 0,-1-3,1-1,0-1,41-3,453-64,-286 29,940-94,-1134 127,-33 2,0-1,0-1,0 0,0-1,0-1,24-9,164-80,-179 82,0 1,1 2,48-8,91-3,-82 11,1364-78,-1339 89,136 20,-190-18,92-4,-65-3,1015-47,-1042 45,109-23,-153 23,0 0,0-1,0 0,0-1,-1 0,0-1,13-9,-7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2T18:25:31.604"/>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2T18:25:35.206"/>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1949 1,'-35'15,"0"-1,-1-1,-61 12,-117 4,107-19,-128 8,177-16,-1-3,-58-9,-150-18,-6-1,219 22,-1 3,1 2,-69 7,84 3,36-6,-1-1,0 1,0-1,0 0,0 0,0-1,0 1,0-1,0 0,0 0,0-1,0 1,0-1,0 1,0-1,0-1,-5-1,-5-6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2T18:25:39.218"/>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12476 737,'-136'-6,"-202"-35,276 32,-541-88,-675-83,411 137,408 27,316 3,-168-39,97-2,-27-6,180 48,-124-8,176 20,1 0,0 0,-1 0,1-1,0-1,0 1,-8-4,13 4,1 0,0 0,-1-1,1 1,0-1,0 1,0-1,0 0,0 0,1 0,-1 0,1 0,-1 0,1-1,-1 1,1 0,0-1,0 1,1-1,-1 1,0-1,0-5,-1-7,2 9,0-1,-1 1,0 0,-1 0,-2-7,4 13,0-1,-1 0,1 0,-1 0,1 0,-1 1,1-1,-1 0,1 1,-1-1,0 0,1 1,-1-1,0 1,0-1,1 1,-1-1,0 1,0-1,0 1,0 0,1 0,-1-1,0 1,0 0,0 0,0 0,0 0,0 0,0 0,0 0,1 0,-1 1,0-1,0 0,0 0,0 1,0-1,1 0,-3 2,-12 7,-1 0,1 2,1 0,-21 19,-9 8,-33 23,13-9,-130 81,180-125,-19 12,-1-2,-1-1,-1-1,0-2,-56 13,-38-5,-151 6,-134-19,361-12,-99-18,54 5,-449-55,110 0,282 43,3 1,-223-10,316 32,0-2,-80-20,-54-7,117 28,-44-5,95 6,9 3,0-1,0 0,0-1,1-1,-1-1,1 0,1-2,-27-14,35 17,-1 1,1 0,-1 0,0 1,0 0,0 1,-1 0,1 0,0 0,-1 1,1 1,-1-1,0 2,1-1,-11 2,-15 4,2 2,-53 19,41-13,-176 64,3 9,-225 127,194-84,202-106,-57 19,33-14,28-10,-89 33,112-45,-1-2,0 0,0-1,-38 1,25-5,1-2,-1-1,-58-13,-89-38,85 24,53 20,0 2,-1 2,-60-1,24 2,-143-4,194 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BE87DD-C0A4-4C9C-80F7-8672C7422A10}" type="datetimeFigureOut">
              <a:rPr lang="en-US" smtClean="0"/>
              <a:t>9/11/2024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28385F-8D62-453E-AF48-0848A605D8F7}" type="slidenum">
              <a:rPr lang="en-US" smtClean="0"/>
              <a:t>‹#›</a:t>
            </a:fld>
            <a:endParaRPr lang="en-US" dirty="0"/>
          </a:p>
        </p:txBody>
      </p:sp>
    </p:spTree>
    <p:extLst>
      <p:ext uri="{BB962C8B-B14F-4D97-AF65-F5344CB8AC3E}">
        <p14:creationId xmlns:p14="http://schemas.microsoft.com/office/powerpoint/2010/main" val="2046586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554" name="Rectangle 2"/>
          <p:cNvSpPr>
            <a:spLocks noGrp="1" noRot="1" noChangeAspect="1" noChangeArrowheads="1" noTextEdit="1"/>
          </p:cNvSpPr>
          <p:nvPr>
            <p:ph type="sldImg"/>
          </p:nvPr>
        </p:nvSpPr>
        <p:spPr>
          <a:ln/>
        </p:spPr>
      </p:sp>
      <p:sp>
        <p:nvSpPr>
          <p:cNvPr id="1047555"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2315905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http://crypto.stanford.edu/sjcl/</a:t>
            </a:r>
          </a:p>
          <a:p>
            <a:r>
              <a:rPr lang="en-US" dirty="0"/>
              <a:t>The</a:t>
            </a:r>
            <a:r>
              <a:rPr lang="en-US" baseline="0" dirty="0"/>
              <a:t> browser inflates the implementation and</a:t>
            </a:r>
          </a:p>
          <a:p>
            <a:r>
              <a:rPr lang="en-US" baseline="0" dirty="0"/>
              <a:t>Shrink the code so there is small traffic in the network</a:t>
            </a:r>
          </a:p>
          <a:p>
            <a:r>
              <a:rPr lang="en-US" baseline="0" dirty="0"/>
              <a:t>As the code lands on the browser the browser does all the </a:t>
            </a:r>
            <a:r>
              <a:rPr lang="en-US" baseline="0" dirty="0" err="1"/>
              <a:t>precomputation</a:t>
            </a:r>
            <a:r>
              <a:rPr lang="en-US" baseline="0" dirty="0"/>
              <a:t> and code inflates itself.</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31</a:t>
            </a:fld>
            <a:endParaRPr lang="en-US" dirty="0"/>
          </a:p>
        </p:txBody>
      </p:sp>
    </p:spTree>
    <p:extLst>
      <p:ext uri="{BB962C8B-B14F-4D97-AF65-F5344CB8AC3E}">
        <p14:creationId xmlns:p14="http://schemas.microsoft.com/office/powerpoint/2010/main" val="3631676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implement AES called</a:t>
            </a:r>
            <a:r>
              <a:rPr lang="en-US" baseline="0" dirty="0"/>
              <a:t> </a:t>
            </a:r>
            <a:r>
              <a:rPr lang="en-US" baseline="0" dirty="0" err="1"/>
              <a:t>aesenc</a:t>
            </a:r>
            <a:r>
              <a:rPr lang="en-US" baseline="0" dirty="0"/>
              <a:t> 9 times and then call </a:t>
            </a:r>
            <a:r>
              <a:rPr lang="en-US" baseline="0" dirty="0" err="1"/>
              <a:t>aesenclast</a:t>
            </a:r>
            <a:r>
              <a:rPr lang="en-US" baseline="0" dirty="0"/>
              <a:t>.</a:t>
            </a:r>
          </a:p>
          <a:p>
            <a:r>
              <a:rPr lang="en-US" baseline="0" dirty="0"/>
              <a:t>AES is such a popular block cipher, Intel has added support AES in the processor. There are specific commands</a:t>
            </a:r>
          </a:p>
          <a:p>
            <a:r>
              <a:rPr lang="en-US" baseline="0" dirty="0" err="1"/>
              <a:t>Aesenc</a:t>
            </a:r>
            <a:r>
              <a:rPr lang="en-US" baseline="0" dirty="0"/>
              <a:t> essentially implement one round of AES (3 functions)</a:t>
            </a:r>
          </a:p>
          <a:p>
            <a:r>
              <a:rPr lang="en-US" baseline="0" dirty="0" err="1"/>
              <a:t>Aesenclast</a:t>
            </a:r>
            <a:r>
              <a:rPr lang="en-US" baseline="0" dirty="0"/>
              <a:t> implement the last round (remember there is no mix column)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32</a:t>
            </a:fld>
            <a:endParaRPr lang="en-US" dirty="0"/>
          </a:p>
        </p:txBody>
      </p:sp>
    </p:spTree>
    <p:extLst>
      <p:ext uri="{BB962C8B-B14F-4D97-AF65-F5344CB8AC3E}">
        <p14:creationId xmlns:p14="http://schemas.microsoft.com/office/powerpoint/2010/main" val="3283099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03363312-9C5D-9E41-9C15-EAEE56EE6E89}" type="slidenum">
              <a:rPr lang="en-AU">
                <a:latin typeface="Arial" pitchFamily="-110" charset="0"/>
              </a:rPr>
              <a:pPr/>
              <a:t>45</a:t>
            </a:fld>
            <a:endParaRPr lang="en-AU">
              <a:latin typeface="Arial" pitchFamily="-110"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Unlike the MAC, a hash function does not also take a secret key as input.</a:t>
            </a:r>
          </a:p>
          <a:p>
            <a:r>
              <a:rPr lang="en-US" dirty="0">
                <a:latin typeface="Arial" pitchFamily="-110" charset="0"/>
                <a:ea typeface="ＭＳ Ｐゴシック" pitchFamily="-110" charset="-128"/>
                <a:cs typeface="ＭＳ Ｐゴシック" pitchFamily="-110" charset="-128"/>
              </a:rPr>
              <a:t>To authenticate a message, the message digest is sent with the message in such</a:t>
            </a:r>
          </a:p>
          <a:p>
            <a:r>
              <a:rPr lang="en-US" dirty="0">
                <a:latin typeface="Arial" pitchFamily="-110" charset="0"/>
                <a:ea typeface="ＭＳ Ｐゴシック" pitchFamily="-110" charset="-128"/>
                <a:cs typeface="ＭＳ Ｐゴシック" pitchFamily="-110" charset="-128"/>
              </a:rPr>
              <a:t>a way that the message digest is authentic. Figure 2.5 illustrates three ways in</a:t>
            </a:r>
          </a:p>
          <a:p>
            <a:r>
              <a:rPr lang="en-US" dirty="0">
                <a:latin typeface="Arial" pitchFamily="-110" charset="0"/>
                <a:ea typeface="ＭＳ Ｐゴシック" pitchFamily="-110" charset="-128"/>
                <a:cs typeface="ＭＳ Ｐゴシック" pitchFamily="-110" charset="-128"/>
              </a:rPr>
              <a:t>which the message can be authenticated using a hash code. The message digest</a:t>
            </a:r>
          </a:p>
          <a:p>
            <a:r>
              <a:rPr lang="en-US" dirty="0">
                <a:latin typeface="Arial" pitchFamily="-110" charset="0"/>
                <a:ea typeface="ＭＳ Ｐゴシック" pitchFamily="-110" charset="-128"/>
                <a:cs typeface="ＭＳ Ｐゴシック" pitchFamily="-110" charset="-128"/>
              </a:rPr>
              <a:t>can be encrypted using symmetric encryption (part a); if it is assumed that only</a:t>
            </a:r>
          </a:p>
          <a:p>
            <a:r>
              <a:rPr lang="en-US" dirty="0">
                <a:latin typeface="Arial" pitchFamily="-110" charset="0"/>
                <a:ea typeface="ＭＳ Ｐゴシック" pitchFamily="-110" charset="-128"/>
                <a:cs typeface="ＭＳ Ｐゴシック" pitchFamily="-110" charset="-128"/>
              </a:rPr>
              <a:t>the sender and receiver share the encryption key, then authenticity is assured. The</a:t>
            </a:r>
          </a:p>
          <a:p>
            <a:r>
              <a:rPr lang="en-US" dirty="0">
                <a:latin typeface="Arial" pitchFamily="-110" charset="0"/>
                <a:ea typeface="ＭＳ Ｐゴシック" pitchFamily="-110" charset="-128"/>
                <a:cs typeface="ＭＳ Ｐゴシック" pitchFamily="-110" charset="-128"/>
              </a:rPr>
              <a:t>message digest can also be encrypted using public-key encryption (part b); this is</a:t>
            </a:r>
          </a:p>
          <a:p>
            <a:r>
              <a:rPr lang="en-US" dirty="0">
                <a:latin typeface="Arial" pitchFamily="-110" charset="0"/>
                <a:ea typeface="ＭＳ Ｐゴシック" pitchFamily="-110" charset="-128"/>
                <a:cs typeface="ＭＳ Ｐゴシック" pitchFamily="-110" charset="-128"/>
              </a:rPr>
              <a:t>explained in Section 2.3. The public-key approach has two advantages: It provides</a:t>
            </a:r>
          </a:p>
          <a:p>
            <a:r>
              <a:rPr lang="en-US" dirty="0">
                <a:latin typeface="Arial" pitchFamily="-110" charset="0"/>
                <a:ea typeface="ＭＳ Ｐゴシック" pitchFamily="-110" charset="-128"/>
                <a:cs typeface="ＭＳ Ｐゴシック" pitchFamily="-110" charset="-128"/>
              </a:rPr>
              <a:t>a digital signature as well as message authentication; and it does not require the</a:t>
            </a:r>
          </a:p>
          <a:p>
            <a:r>
              <a:rPr lang="en-US" dirty="0">
                <a:latin typeface="Arial" pitchFamily="-110" charset="0"/>
                <a:ea typeface="ＭＳ Ｐゴシック" pitchFamily="-110" charset="-128"/>
                <a:cs typeface="ＭＳ Ｐゴシック" pitchFamily="-110" charset="-128"/>
              </a:rPr>
              <a:t>distribution of keys to communicating parties.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These two approaches have an advantage over approaches that encrypt the</a:t>
            </a:r>
          </a:p>
          <a:p>
            <a:r>
              <a:rPr lang="en-US" dirty="0">
                <a:latin typeface="Arial" pitchFamily="-110" charset="0"/>
                <a:ea typeface="ＭＳ Ｐゴシック" pitchFamily="-110" charset="-128"/>
                <a:cs typeface="ＭＳ Ｐゴシック" pitchFamily="-110" charset="-128"/>
              </a:rPr>
              <a:t>entire message in that less computation is required. But an even more common approach is</a:t>
            </a:r>
          </a:p>
          <a:p>
            <a:r>
              <a:rPr lang="en-US" dirty="0">
                <a:latin typeface="Arial" pitchFamily="-110" charset="0"/>
                <a:ea typeface="ＭＳ Ｐゴシック" pitchFamily="-110" charset="-128"/>
                <a:cs typeface="ＭＳ Ｐゴシック" pitchFamily="-110" charset="-128"/>
              </a:rPr>
              <a:t> the use of a technique that avoids encryption altogether. Several reasons</a:t>
            </a:r>
          </a:p>
          <a:p>
            <a:r>
              <a:rPr lang="en-US" dirty="0">
                <a:latin typeface="Arial" pitchFamily="-110" charset="0"/>
                <a:ea typeface="ＭＳ Ｐゴシック" pitchFamily="-110" charset="-128"/>
                <a:cs typeface="ＭＳ Ｐゴシック" pitchFamily="-110" charset="-128"/>
              </a:rPr>
              <a:t>for this interest are pointed out in [TSUD92]:</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software is quite slow. Even though the amount of data to be</a:t>
            </a:r>
          </a:p>
          <a:p>
            <a:r>
              <a:rPr lang="en-US" dirty="0">
                <a:latin typeface="Arial" pitchFamily="-110" charset="0"/>
                <a:ea typeface="ＭＳ Ｐゴシック" pitchFamily="-110" charset="-128"/>
                <a:cs typeface="ＭＳ Ｐゴシック" pitchFamily="-110" charset="-128"/>
              </a:rPr>
              <a:t>encrypted per message is small, there may be a steady stream of messages into</a:t>
            </a:r>
          </a:p>
          <a:p>
            <a:r>
              <a:rPr lang="en-US" dirty="0">
                <a:latin typeface="Arial" pitchFamily="-110" charset="0"/>
                <a:ea typeface="ＭＳ Ｐゴシック" pitchFamily="-110" charset="-128"/>
                <a:cs typeface="ＭＳ Ｐゴシック" pitchFamily="-110" charset="-128"/>
              </a:rPr>
              <a:t>and out of a system.</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hardware costs are non-negligible. Low-cost chip implementations</a:t>
            </a:r>
          </a:p>
          <a:p>
            <a:r>
              <a:rPr lang="en-US" dirty="0">
                <a:latin typeface="Arial" pitchFamily="-110" charset="0"/>
                <a:ea typeface="ＭＳ Ｐゴシック" pitchFamily="-110" charset="-128"/>
                <a:cs typeface="ＭＳ Ｐゴシック" pitchFamily="-110" charset="-128"/>
              </a:rPr>
              <a:t>of DES are available, but the cost adds up if all nodes in a network must have</a:t>
            </a:r>
          </a:p>
          <a:p>
            <a:r>
              <a:rPr lang="en-US" dirty="0">
                <a:latin typeface="Arial" pitchFamily="-110" charset="0"/>
                <a:ea typeface="ＭＳ Ｐゴシック" pitchFamily="-110" charset="-128"/>
                <a:cs typeface="ＭＳ Ｐゴシック" pitchFamily="-110" charset="-128"/>
              </a:rPr>
              <a:t>this capability.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hardware is optimized toward large data sizes. For small blocks of</a:t>
            </a:r>
          </a:p>
          <a:p>
            <a:r>
              <a:rPr lang="en-US" dirty="0">
                <a:latin typeface="Arial" pitchFamily="-110" charset="0"/>
                <a:ea typeface="ＭＳ Ｐゴシック" pitchFamily="-110" charset="-128"/>
                <a:cs typeface="ＭＳ Ｐゴシック" pitchFamily="-110" charset="-128"/>
              </a:rPr>
              <a:t>data, a high proportion of the time is spent in initialization/invocation overhead.</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An encryption algorithm may be protected by a patent.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Figure 2.5c shows a technique that uses a hash function but no encryption</a:t>
            </a:r>
          </a:p>
          <a:p>
            <a:r>
              <a:rPr lang="en-US" dirty="0">
                <a:latin typeface="Arial" pitchFamily="-110" charset="0"/>
                <a:ea typeface="ＭＳ Ｐゴシック" pitchFamily="-110" charset="-128"/>
                <a:cs typeface="ＭＳ Ｐゴシック" pitchFamily="-110" charset="-128"/>
              </a:rPr>
              <a:t>for message authentication. This technique, known as a keyed hash MAC, assumes</a:t>
            </a:r>
          </a:p>
          <a:p>
            <a:r>
              <a:rPr lang="en-US" dirty="0">
                <a:latin typeface="Arial" pitchFamily="-110" charset="0"/>
                <a:ea typeface="ＭＳ Ｐゴシック" pitchFamily="-110" charset="-128"/>
                <a:cs typeface="ＭＳ Ｐゴシック" pitchFamily="-110" charset="-128"/>
              </a:rPr>
              <a:t>that two communicating parties, say A and B, share a common secret key </a:t>
            </a:r>
            <a:r>
              <a:rPr lang="en-US" i="1" dirty="0">
                <a:latin typeface="Arial" pitchFamily="-110" charset="0"/>
                <a:ea typeface="ＭＳ Ｐゴシック" pitchFamily="-110" charset="-128"/>
                <a:cs typeface="ＭＳ Ｐゴシック" pitchFamily="-110" charset="-128"/>
              </a:rPr>
              <a:t>K.</a:t>
            </a:r>
          </a:p>
          <a:p>
            <a:r>
              <a:rPr lang="en-US" dirty="0">
                <a:latin typeface="Arial" pitchFamily="-110" charset="0"/>
                <a:ea typeface="ＭＳ Ｐゴシック" pitchFamily="-110" charset="-128"/>
                <a:cs typeface="ＭＳ Ｐゴシック" pitchFamily="-110" charset="-128"/>
              </a:rPr>
              <a:t>This secret key is incorporated into the process of generating a hash code. In the</a:t>
            </a:r>
          </a:p>
          <a:p>
            <a:r>
              <a:rPr lang="en-US" dirty="0">
                <a:latin typeface="Arial" pitchFamily="-110" charset="0"/>
                <a:ea typeface="ＭＳ Ｐゴシック" pitchFamily="-110" charset="-128"/>
                <a:cs typeface="ＭＳ Ｐゴシック" pitchFamily="-110" charset="-128"/>
              </a:rPr>
              <a:t>approach illustrated in Figure 2.5c, when A has a message to send to B, it calculates</a:t>
            </a:r>
          </a:p>
          <a:p>
            <a:r>
              <a:rPr lang="en-US" dirty="0">
                <a:latin typeface="Arial" pitchFamily="-110" charset="0"/>
                <a:ea typeface="ＭＳ Ｐゴシック" pitchFamily="-110" charset="-128"/>
                <a:cs typeface="ＭＳ Ｐゴシック" pitchFamily="-110" charset="-128"/>
              </a:rPr>
              <a:t>the hash function over the concatenation of the secret key and the message:</a:t>
            </a:r>
          </a:p>
          <a:p>
            <a:r>
              <a:rPr lang="en-US" i="1" dirty="0">
                <a:latin typeface="Arial" pitchFamily="-110" charset="0"/>
                <a:ea typeface="ＭＳ Ｐゴシック" pitchFamily="-110" charset="-128"/>
                <a:cs typeface="ＭＳ Ｐゴシック" pitchFamily="-110" charset="-128"/>
              </a:rPr>
              <a:t>MD</a:t>
            </a:r>
            <a:r>
              <a:rPr lang="en-US" i="1" baseline="-25000" dirty="0">
                <a:latin typeface="Arial" pitchFamily="-110" charset="0"/>
                <a:ea typeface="ＭＳ Ｐゴシック" pitchFamily="-110" charset="-128"/>
                <a:cs typeface="ＭＳ Ｐゴシック" pitchFamily="-110" charset="-128"/>
              </a:rPr>
              <a:t>M</a:t>
            </a:r>
            <a:r>
              <a:rPr lang="en-US" i="1" dirty="0">
                <a:latin typeface="Arial" pitchFamily="-110" charset="0"/>
                <a:ea typeface="ＭＳ Ｐゴシック" pitchFamily="-110" charset="-128"/>
                <a:cs typeface="ＭＳ Ｐゴシック" pitchFamily="-110" charset="-128"/>
              </a:rPr>
              <a:t> = H(K </a:t>
            </a:r>
            <a:r>
              <a:rPr lang="en-US" i="1" dirty="0" err="1">
                <a:latin typeface="Arial" pitchFamily="-110" charset="0"/>
                <a:ea typeface="ＭＳ Ｐゴシック" pitchFamily="-110" charset="-128"/>
                <a:cs typeface="ＭＳ Ｐゴシック" pitchFamily="-110" charset="-128"/>
              </a:rPr>
              <a:t>ll</a:t>
            </a:r>
            <a:r>
              <a:rPr lang="en-US" i="1" dirty="0">
                <a:latin typeface="Arial" pitchFamily="-110" charset="0"/>
                <a:ea typeface="ＭＳ Ｐゴシック" pitchFamily="-110" charset="-128"/>
                <a:cs typeface="ＭＳ Ｐゴシック" pitchFamily="-110" charset="-128"/>
              </a:rPr>
              <a:t> M </a:t>
            </a:r>
            <a:r>
              <a:rPr lang="en-US" i="1" dirty="0" err="1">
                <a:latin typeface="Arial" pitchFamily="-110" charset="0"/>
                <a:ea typeface="ＭＳ Ｐゴシック" pitchFamily="-110" charset="-128"/>
                <a:cs typeface="ＭＳ Ｐゴシック" pitchFamily="-110" charset="-128"/>
              </a:rPr>
              <a:t>ll</a:t>
            </a:r>
            <a:r>
              <a:rPr lang="en-US" i="1" dirty="0">
                <a:latin typeface="Arial" pitchFamily="-110" charset="0"/>
                <a:ea typeface="ＭＳ Ｐゴシック" pitchFamily="-110" charset="-128"/>
                <a:cs typeface="ＭＳ Ｐゴシック" pitchFamily="-110" charset="-128"/>
              </a:rPr>
              <a:t> K). It then sends [ M ii MD</a:t>
            </a:r>
            <a:r>
              <a:rPr lang="en-US" i="1" baseline="-25000" dirty="0">
                <a:latin typeface="Arial" pitchFamily="-110" charset="0"/>
                <a:ea typeface="ＭＳ Ｐゴシック" pitchFamily="-110" charset="-128"/>
                <a:cs typeface="ＭＳ Ｐゴシック" pitchFamily="-110" charset="-128"/>
              </a:rPr>
              <a:t>M</a:t>
            </a:r>
            <a:r>
              <a:rPr lang="en-US" i="1" dirty="0">
                <a:latin typeface="Arial" pitchFamily="-110" charset="0"/>
                <a:ea typeface="ＭＳ Ｐゴシック" pitchFamily="-110" charset="-128"/>
                <a:cs typeface="ＭＳ Ｐゴシック" pitchFamily="-110" charset="-128"/>
              </a:rPr>
              <a:t>] to B. Because B possesses K, it can</a:t>
            </a:r>
          </a:p>
          <a:p>
            <a:r>
              <a:rPr lang="en-US" dirty="0" err="1">
                <a:latin typeface="Arial" pitchFamily="-110" charset="0"/>
                <a:ea typeface="ＭＳ Ｐゴシック" pitchFamily="-110" charset="-128"/>
                <a:cs typeface="ＭＳ Ｐゴシック" pitchFamily="-110" charset="-128"/>
              </a:rPr>
              <a:t>recompute</a:t>
            </a:r>
            <a:r>
              <a:rPr lang="en-US" dirty="0">
                <a:latin typeface="Arial" pitchFamily="-110" charset="0"/>
                <a:ea typeface="ＭＳ Ｐゴシック" pitchFamily="-110" charset="-128"/>
                <a:cs typeface="ＭＳ Ｐゴシック" pitchFamily="-110" charset="-128"/>
              </a:rPr>
              <a:t> H(</a:t>
            </a:r>
            <a:r>
              <a:rPr lang="en-US" i="1" dirty="0">
                <a:latin typeface="Arial" pitchFamily="-110" charset="0"/>
                <a:ea typeface="ＭＳ Ｐゴシック" pitchFamily="-110" charset="-128"/>
                <a:cs typeface="ＭＳ Ｐゴシック" pitchFamily="-110" charset="-128"/>
              </a:rPr>
              <a:t>K</a:t>
            </a:r>
            <a:r>
              <a:rPr lang="en-US" i="1" baseline="0" dirty="0">
                <a:latin typeface="Arial" pitchFamily="-110" charset="0"/>
                <a:ea typeface="ＭＳ Ｐゴシック" pitchFamily="-110" charset="-128"/>
                <a:cs typeface="ＭＳ Ｐゴシック" pitchFamily="-110" charset="-128"/>
              </a:rPr>
              <a:t> </a:t>
            </a:r>
            <a:r>
              <a:rPr lang="en-US" i="1" baseline="0" dirty="0" err="1">
                <a:latin typeface="Arial" pitchFamily="-110" charset="0"/>
                <a:ea typeface="ＭＳ Ｐゴシック" pitchFamily="-110" charset="-128"/>
                <a:cs typeface="ＭＳ Ｐゴシック" pitchFamily="-110" charset="-128"/>
              </a:rPr>
              <a:t>ll</a:t>
            </a:r>
            <a:r>
              <a:rPr lang="en-US" i="1" baseline="0" dirty="0">
                <a:latin typeface="Arial" pitchFamily="-110" charset="0"/>
                <a:ea typeface="ＭＳ Ｐゴシック" pitchFamily="-110" charset="-128"/>
                <a:cs typeface="ＭＳ Ｐゴシック" pitchFamily="-110" charset="-128"/>
              </a:rPr>
              <a:t> </a:t>
            </a:r>
            <a:r>
              <a:rPr lang="en-US" i="1" dirty="0">
                <a:latin typeface="Arial" pitchFamily="-110" charset="0"/>
                <a:ea typeface="ＭＳ Ｐゴシック" pitchFamily="-110" charset="-128"/>
                <a:cs typeface="ＭＳ Ｐゴシック" pitchFamily="-110" charset="-128"/>
              </a:rPr>
              <a:t>M</a:t>
            </a:r>
            <a:r>
              <a:rPr lang="en-US" i="1" baseline="0" dirty="0">
                <a:latin typeface="Arial" pitchFamily="-110" charset="0"/>
                <a:ea typeface="ＭＳ Ｐゴシック" pitchFamily="-110" charset="-128"/>
                <a:cs typeface="ＭＳ Ｐゴシック" pitchFamily="-110" charset="-128"/>
              </a:rPr>
              <a:t> </a:t>
            </a:r>
            <a:r>
              <a:rPr lang="en-US" i="1" baseline="0" dirty="0" err="1">
                <a:latin typeface="Arial" pitchFamily="-110" charset="0"/>
                <a:ea typeface="ＭＳ Ｐゴシック" pitchFamily="-110" charset="-128"/>
                <a:cs typeface="ＭＳ Ｐゴシック" pitchFamily="-110" charset="-128"/>
              </a:rPr>
              <a:t>ll</a:t>
            </a:r>
            <a:r>
              <a:rPr lang="en-US" i="1" baseline="0" dirty="0">
                <a:latin typeface="Arial" pitchFamily="-110" charset="0"/>
                <a:ea typeface="ＭＳ Ｐゴシック" pitchFamily="-110" charset="-128"/>
                <a:cs typeface="ＭＳ Ｐゴシック" pitchFamily="-110" charset="-128"/>
              </a:rPr>
              <a:t> </a:t>
            </a:r>
            <a:r>
              <a:rPr lang="en-US" i="1" dirty="0">
                <a:latin typeface="Arial" pitchFamily="-110" charset="0"/>
                <a:ea typeface="ＭＳ Ｐゴシック" pitchFamily="-110" charset="-128"/>
                <a:cs typeface="ＭＳ Ｐゴシック" pitchFamily="-110" charset="-128"/>
              </a:rPr>
              <a:t>K) and verify MD</a:t>
            </a:r>
            <a:r>
              <a:rPr lang="en-US" i="1" baseline="-25000" dirty="0">
                <a:latin typeface="Arial" pitchFamily="-110" charset="0"/>
                <a:ea typeface="ＭＳ Ｐゴシック" pitchFamily="-110" charset="-128"/>
                <a:cs typeface="ＭＳ Ｐゴシック" pitchFamily="-110" charset="-128"/>
              </a:rPr>
              <a:t>M</a:t>
            </a:r>
            <a:r>
              <a:rPr lang="en-US" i="1" dirty="0">
                <a:latin typeface="Arial" pitchFamily="-110" charset="0"/>
                <a:ea typeface="ＭＳ Ｐゴシック" pitchFamily="-110" charset="-128"/>
                <a:cs typeface="ＭＳ Ｐゴシック" pitchFamily="-110" charset="-128"/>
              </a:rPr>
              <a:t>. Because the secret key itself is not sent, it</a:t>
            </a:r>
          </a:p>
          <a:p>
            <a:r>
              <a:rPr lang="en-US" dirty="0">
                <a:latin typeface="Arial" pitchFamily="-110" charset="0"/>
                <a:ea typeface="ＭＳ Ｐゴシック" pitchFamily="-110" charset="-128"/>
                <a:cs typeface="ＭＳ Ｐゴシック" pitchFamily="-110" charset="-128"/>
              </a:rPr>
              <a:t>should not be possible for an attacker to modify an intercepted message. As long as</a:t>
            </a:r>
          </a:p>
          <a:p>
            <a:r>
              <a:rPr lang="en-US" dirty="0">
                <a:latin typeface="Arial" pitchFamily="-110" charset="0"/>
                <a:ea typeface="ＭＳ Ｐゴシック" pitchFamily="-110" charset="-128"/>
                <a:cs typeface="ＭＳ Ｐゴシック" pitchFamily="-110" charset="-128"/>
              </a:rPr>
              <a:t>the secret key remains secret, it should not be possible for an attacker to generate a</a:t>
            </a:r>
          </a:p>
          <a:p>
            <a:r>
              <a:rPr lang="en-US" dirty="0">
                <a:latin typeface="Arial" pitchFamily="-110" charset="0"/>
                <a:ea typeface="ＭＳ Ｐゴシック" pitchFamily="-110" charset="-128"/>
                <a:cs typeface="ＭＳ Ｐゴシック" pitchFamily="-110" charset="-128"/>
              </a:rPr>
              <a:t>false message.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Note that the secret key is used as both a prefix and a suffix to the message. If</a:t>
            </a:r>
          </a:p>
          <a:p>
            <a:r>
              <a:rPr lang="en-US" dirty="0">
                <a:latin typeface="Arial" pitchFamily="-110" charset="0"/>
                <a:ea typeface="ＭＳ Ｐゴシック" pitchFamily="-110" charset="-128"/>
                <a:cs typeface="ＭＳ Ｐゴシック" pitchFamily="-110" charset="-128"/>
              </a:rPr>
              <a:t>the secret key is used as either only a prefix or only a suffix, the scheme is less secure.</a:t>
            </a:r>
          </a:p>
          <a:p>
            <a:r>
              <a:rPr lang="en-US" dirty="0">
                <a:latin typeface="Arial" pitchFamily="-110" charset="0"/>
                <a:ea typeface="ＭＳ Ｐゴシック" pitchFamily="-110" charset="-128"/>
                <a:cs typeface="ＭＳ Ｐゴシック" pitchFamily="-110" charset="-128"/>
              </a:rPr>
              <a:t>This topic is discussed in Chapter 21. Chapter 21 also describes a scheme known</a:t>
            </a:r>
          </a:p>
          <a:p>
            <a:r>
              <a:rPr lang="en-US" dirty="0">
                <a:latin typeface="Arial" pitchFamily="-110" charset="0"/>
                <a:ea typeface="ＭＳ Ｐゴシック" pitchFamily="-110" charset="-128"/>
                <a:cs typeface="ＭＳ Ｐゴシック" pitchFamily="-110" charset="-128"/>
              </a:rPr>
              <a:t>as HMAC, which is somewhat more complex than the approach of Figure 2.5c and</a:t>
            </a:r>
          </a:p>
          <a:p>
            <a:r>
              <a:rPr lang="en-US" dirty="0">
                <a:latin typeface="Arial" pitchFamily="-110" charset="0"/>
                <a:ea typeface="ＭＳ Ｐゴシック" pitchFamily="-110" charset="-128"/>
                <a:cs typeface="ＭＳ Ｐゴシック" pitchFamily="-110" charset="-128"/>
              </a:rPr>
              <a:t>which has become the standard approach for a keyed hash MAC.</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471405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4" name="Rectangle 2"/>
          <p:cNvSpPr>
            <a:spLocks noGrp="1" noRot="1" noChangeAspect="1" noChangeArrowheads="1" noTextEdit="1"/>
          </p:cNvSpPr>
          <p:nvPr>
            <p:ph type="sldImg"/>
          </p:nvPr>
        </p:nvSpPr>
        <p:spPr>
          <a:ln/>
        </p:spPr>
      </p:sp>
      <p:sp>
        <p:nvSpPr>
          <p:cNvPr id="1037315"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1499042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4" name="Rectangle 2"/>
          <p:cNvSpPr>
            <a:spLocks noGrp="1" noRot="1" noChangeAspect="1" noChangeArrowheads="1" noTextEdit="1"/>
          </p:cNvSpPr>
          <p:nvPr>
            <p:ph type="sldImg"/>
          </p:nvPr>
        </p:nvSpPr>
        <p:spPr>
          <a:ln/>
        </p:spPr>
      </p:sp>
      <p:sp>
        <p:nvSpPr>
          <p:cNvPr id="1037315"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2210404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458" name="Rectangle 2"/>
          <p:cNvSpPr>
            <a:spLocks noGrp="1" noRot="1" noChangeAspect="1" noChangeArrowheads="1" noTextEdit="1"/>
          </p:cNvSpPr>
          <p:nvPr>
            <p:ph type="sldImg"/>
          </p:nvPr>
        </p:nvSpPr>
        <p:spPr>
          <a:ln/>
        </p:spPr>
      </p:sp>
      <p:sp>
        <p:nvSpPr>
          <p:cNvPr id="1043459"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3282953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Differential </a:t>
            </a:r>
            <a:r>
              <a:rPr lang="en-US" dirty="0" err="1"/>
              <a:t>CryptAnalysis</a:t>
            </a:r>
            <a:r>
              <a:rPr lang="en-US" dirty="0"/>
              <a:t>: </a:t>
            </a:r>
            <a:r>
              <a:rPr lang="en-US" sz="1200" b="0" i="0" kern="1200" dirty="0">
                <a:solidFill>
                  <a:schemeClr val="tx1"/>
                </a:solidFill>
                <a:effectLst/>
                <a:latin typeface="+mn-lt"/>
                <a:ea typeface="+mn-ea"/>
                <a:cs typeface="+mn-cs"/>
              </a:rPr>
              <a:t> how differences in information input can affect the resultant difference at the output.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Linear </a:t>
            </a:r>
            <a:r>
              <a:rPr lang="en-US" sz="1200" b="0" i="0" kern="1200" dirty="0" err="1">
                <a:solidFill>
                  <a:schemeClr val="tx1"/>
                </a:solidFill>
                <a:effectLst/>
                <a:latin typeface="+mn-lt"/>
                <a:ea typeface="+mn-ea"/>
                <a:cs typeface="+mn-cs"/>
              </a:rPr>
              <a:t>CryptAnalysis</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D506D70-4FDC-464B-81DF-79C5C4B28E23}" type="slidenum">
              <a:rPr lang="en-US" smtClean="0"/>
              <a:pPr/>
              <a:t>8</a:t>
            </a:fld>
            <a:endParaRPr lang="en-US"/>
          </a:p>
        </p:txBody>
      </p:sp>
    </p:spTree>
    <p:extLst>
      <p:ext uri="{BB962C8B-B14F-4D97-AF65-F5344CB8AC3E}">
        <p14:creationId xmlns:p14="http://schemas.microsoft.com/office/powerpoint/2010/main" val="1269915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FA45A9E-7761-3846-9783-F10EE5B548CC}" type="slidenum">
              <a:rPr lang="en-AU" smtClean="0"/>
              <a:pPr>
                <a:defRPr/>
              </a:pPr>
              <a:t>14</a:t>
            </a:fld>
            <a:endParaRPr lang="en-AU"/>
          </a:p>
        </p:txBody>
      </p:sp>
    </p:spTree>
    <p:extLst>
      <p:ext uri="{BB962C8B-B14F-4D97-AF65-F5344CB8AC3E}">
        <p14:creationId xmlns:p14="http://schemas.microsoft.com/office/powerpoint/2010/main" val="1063217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E490E8C-AEDE-44CF-8125-2ACF50235D92}" type="slidenum">
              <a:rPr lang="en-US" altLang="en-US" sz="1200" b="0">
                <a:latin typeface="Times New Roman" panose="02020603050405020304" pitchFamily="18" charset="0"/>
              </a:rPr>
              <a:pPr/>
              <a:t>15</a:t>
            </a:fld>
            <a:endParaRPr lang="en-US" altLang="en-US" sz="1200" b="0">
              <a:latin typeface="Times New Roman" panose="02020603050405020304" pitchFamily="18"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98781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442EDA5-6A8D-4793-813F-C3D3FA777F51}" type="slidenum">
              <a:rPr lang="en-US" altLang="en-US" sz="1200" b="0">
                <a:latin typeface="Times New Roman" panose="02020603050405020304" pitchFamily="18" charset="0"/>
              </a:rPr>
              <a:pPr/>
              <a:t>17</a:t>
            </a:fld>
            <a:endParaRPr lang="en-US" altLang="en-US" sz="1200" b="0">
              <a:latin typeface="Times New Roman" panose="02020603050405020304" pitchFamily="18"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32234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92FC2E9A-1076-4CEE-A067-9831C3F158B1}" type="slidenum">
              <a:rPr lang="en-US" altLang="en-US" sz="1200" b="0">
                <a:latin typeface="Times New Roman" panose="02020603050405020304" pitchFamily="18" charset="0"/>
              </a:rPr>
              <a:pPr/>
              <a:t>22</a:t>
            </a:fld>
            <a:endParaRPr lang="en-US" altLang="en-US" sz="1200" b="0">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171719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EDD4908-CC23-48C0-976B-10CC20990EB2}" type="datetime1">
              <a:rPr lang="en-US" smtClean="0"/>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A50C4D-0BA1-4E54-8DFC-01810EC97B99}" type="slidenum">
              <a:rPr lang="en-US" smtClean="0"/>
              <a:t>‹#›</a:t>
            </a:fld>
            <a:endParaRPr lang="en-US" dirty="0"/>
          </a:p>
        </p:txBody>
      </p:sp>
    </p:spTree>
    <p:extLst>
      <p:ext uri="{BB962C8B-B14F-4D97-AF65-F5344CB8AC3E}">
        <p14:creationId xmlns:p14="http://schemas.microsoft.com/office/powerpoint/2010/main" val="2895714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E448FC-326D-4210-9B7F-1F78F2B0ABAC}" type="datetime1">
              <a:rPr lang="en-US" smtClean="0"/>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A50C4D-0BA1-4E54-8DFC-01810EC97B99}" type="slidenum">
              <a:rPr lang="en-US" smtClean="0"/>
              <a:t>‹#›</a:t>
            </a:fld>
            <a:endParaRPr lang="en-US" dirty="0"/>
          </a:p>
        </p:txBody>
      </p:sp>
    </p:spTree>
    <p:extLst>
      <p:ext uri="{BB962C8B-B14F-4D97-AF65-F5344CB8AC3E}">
        <p14:creationId xmlns:p14="http://schemas.microsoft.com/office/powerpoint/2010/main" val="520281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B785A1-B715-4328-ADC9-B20C16CF4F32}" type="datetime1">
              <a:rPr lang="en-US" smtClean="0"/>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A50C4D-0BA1-4E54-8DFC-01810EC97B99}" type="slidenum">
              <a:rPr lang="en-US" smtClean="0"/>
              <a:t>‹#›</a:t>
            </a:fld>
            <a:endParaRPr lang="en-US" dirty="0"/>
          </a:p>
        </p:txBody>
      </p:sp>
    </p:spTree>
    <p:extLst>
      <p:ext uri="{BB962C8B-B14F-4D97-AF65-F5344CB8AC3E}">
        <p14:creationId xmlns:p14="http://schemas.microsoft.com/office/powerpoint/2010/main" val="1358240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864-45E6-4FF3-9F56-3B20DBBFC3C2}" type="datetime1">
              <a:rPr lang="en-US" smtClean="0"/>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A50C4D-0BA1-4E54-8DFC-01810EC97B99}" type="slidenum">
              <a:rPr lang="en-US" smtClean="0"/>
              <a:t>‹#›</a:t>
            </a:fld>
            <a:endParaRPr lang="en-US" dirty="0"/>
          </a:p>
        </p:txBody>
      </p:sp>
    </p:spTree>
    <p:extLst>
      <p:ext uri="{BB962C8B-B14F-4D97-AF65-F5344CB8AC3E}">
        <p14:creationId xmlns:p14="http://schemas.microsoft.com/office/powerpoint/2010/main" val="326230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38996E-E0E0-40F4-841D-9F1A9F67B603}" type="datetime1">
              <a:rPr lang="en-US" smtClean="0"/>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A50C4D-0BA1-4E54-8DFC-01810EC97B99}" type="slidenum">
              <a:rPr lang="en-US" smtClean="0"/>
              <a:t>‹#›</a:t>
            </a:fld>
            <a:endParaRPr lang="en-US" dirty="0"/>
          </a:p>
        </p:txBody>
      </p:sp>
    </p:spTree>
    <p:extLst>
      <p:ext uri="{BB962C8B-B14F-4D97-AF65-F5344CB8AC3E}">
        <p14:creationId xmlns:p14="http://schemas.microsoft.com/office/powerpoint/2010/main" val="2651054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091E4FC-E453-477B-A66B-F03CC82B7056}" type="datetime1">
              <a:rPr lang="en-US" smtClean="0"/>
              <a:t>9/11/2024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2A50C4D-0BA1-4E54-8DFC-01810EC97B99}" type="slidenum">
              <a:rPr lang="en-US" smtClean="0"/>
              <a:t>‹#›</a:t>
            </a:fld>
            <a:endParaRPr lang="en-US" dirty="0"/>
          </a:p>
        </p:txBody>
      </p:sp>
    </p:spTree>
    <p:extLst>
      <p:ext uri="{BB962C8B-B14F-4D97-AF65-F5344CB8AC3E}">
        <p14:creationId xmlns:p14="http://schemas.microsoft.com/office/powerpoint/2010/main" val="3101782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3B1B869-8361-44D0-BD83-AE35A5C3BED5}" type="datetime1">
              <a:rPr lang="en-US" smtClean="0"/>
              <a:t>9/11/2024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2A50C4D-0BA1-4E54-8DFC-01810EC97B99}" type="slidenum">
              <a:rPr lang="en-US" smtClean="0"/>
              <a:t>‹#›</a:t>
            </a:fld>
            <a:endParaRPr lang="en-US" dirty="0"/>
          </a:p>
        </p:txBody>
      </p:sp>
    </p:spTree>
    <p:extLst>
      <p:ext uri="{BB962C8B-B14F-4D97-AF65-F5344CB8AC3E}">
        <p14:creationId xmlns:p14="http://schemas.microsoft.com/office/powerpoint/2010/main" val="3591499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C0D8ED7-1120-47C5-9976-8F42E2F562CF}" type="datetime1">
              <a:rPr lang="en-US" smtClean="0"/>
              <a:t>9/11/2024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2A50C4D-0BA1-4E54-8DFC-01810EC97B99}" type="slidenum">
              <a:rPr lang="en-US" smtClean="0"/>
              <a:t>‹#›</a:t>
            </a:fld>
            <a:endParaRPr lang="en-US" dirty="0"/>
          </a:p>
        </p:txBody>
      </p:sp>
    </p:spTree>
    <p:extLst>
      <p:ext uri="{BB962C8B-B14F-4D97-AF65-F5344CB8AC3E}">
        <p14:creationId xmlns:p14="http://schemas.microsoft.com/office/powerpoint/2010/main" val="2907751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D831BB-02EA-4FD2-BB64-1808DDE74F74}" type="datetime1">
              <a:rPr lang="en-US" smtClean="0"/>
              <a:t>9/11/2024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2A50C4D-0BA1-4E54-8DFC-01810EC97B99}" type="slidenum">
              <a:rPr lang="en-US" smtClean="0"/>
              <a:t>‹#›</a:t>
            </a:fld>
            <a:endParaRPr lang="en-US" dirty="0"/>
          </a:p>
        </p:txBody>
      </p:sp>
    </p:spTree>
    <p:extLst>
      <p:ext uri="{BB962C8B-B14F-4D97-AF65-F5344CB8AC3E}">
        <p14:creationId xmlns:p14="http://schemas.microsoft.com/office/powerpoint/2010/main" val="82675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8872C61-A4AD-4435-B830-F4B215C43EE3}" type="datetime1">
              <a:rPr lang="en-US" smtClean="0"/>
              <a:t>9/11/2024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2A50C4D-0BA1-4E54-8DFC-01810EC97B99}" type="slidenum">
              <a:rPr lang="en-US" smtClean="0"/>
              <a:t>‹#›</a:t>
            </a:fld>
            <a:endParaRPr lang="en-US" dirty="0"/>
          </a:p>
        </p:txBody>
      </p:sp>
    </p:spTree>
    <p:extLst>
      <p:ext uri="{BB962C8B-B14F-4D97-AF65-F5344CB8AC3E}">
        <p14:creationId xmlns:p14="http://schemas.microsoft.com/office/powerpoint/2010/main" val="3361512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C04A30-163A-4F79-B404-FE5245FD6953}" type="datetime1">
              <a:rPr lang="en-US" smtClean="0"/>
              <a:t>9/11/2024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2A50C4D-0BA1-4E54-8DFC-01810EC97B99}" type="slidenum">
              <a:rPr lang="en-US" smtClean="0"/>
              <a:t>‹#›</a:t>
            </a:fld>
            <a:endParaRPr lang="en-US" dirty="0"/>
          </a:p>
        </p:txBody>
      </p:sp>
    </p:spTree>
    <p:extLst>
      <p:ext uri="{BB962C8B-B14F-4D97-AF65-F5344CB8AC3E}">
        <p14:creationId xmlns:p14="http://schemas.microsoft.com/office/powerpoint/2010/main" val="244597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64298C-E6C4-409D-9160-EEEEF8DB9D31}" type="datetime1">
              <a:rPr lang="en-US" smtClean="0"/>
              <a:t>9/11/2024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A50C4D-0BA1-4E54-8DFC-01810EC97B99}" type="slidenum">
              <a:rPr lang="en-US" smtClean="0"/>
              <a:t>‹#›</a:t>
            </a:fld>
            <a:endParaRPr lang="en-US" dirty="0"/>
          </a:p>
        </p:txBody>
      </p:sp>
    </p:spTree>
    <p:extLst>
      <p:ext uri="{BB962C8B-B14F-4D97-AF65-F5344CB8AC3E}">
        <p14:creationId xmlns:p14="http://schemas.microsoft.com/office/powerpoint/2010/main" val="413791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1.png"/><Relationship Id="rId12" Type="http://schemas.openxmlformats.org/officeDocument/2006/relationships/customXml" Target="../ink/ink4.xm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customXml" Target="../ink/ink1.xm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5.png"/><Relationship Id="rId10" Type="http://schemas.openxmlformats.org/officeDocument/2006/relationships/customXml" Target="../ink/ink3.xml"/><Relationship Id="rId4" Type="http://schemas.openxmlformats.org/officeDocument/2006/relationships/image" Target="../media/image19.png"/><Relationship Id="rId9" Type="http://schemas.openxmlformats.org/officeDocument/2006/relationships/image" Target="../media/image22.png"/><Relationship Id="rId14" Type="http://schemas.openxmlformats.org/officeDocument/2006/relationships/customXml" Target="../ink/ink5.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png"/><Relationship Id="rId5" Type="http://schemas.microsoft.com/office/2007/relationships/hdphoto" Target="../media/hdphoto2.wdp"/><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5.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9.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7.png"/><Relationship Id="rId4" Type="http://schemas.microsoft.com/office/2007/relationships/hdphoto" Target="../media/hdphoto5.wdp"/></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3956" y="702949"/>
            <a:ext cx="10946674" cy="149655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pPr algn="ctr"/>
            <a:r>
              <a:rPr lang="en-US" sz="7700" dirty="0"/>
              <a:t>CS 3002 Information Security</a:t>
            </a:r>
            <a:endParaRPr lang="en-US" sz="5400" dirty="0"/>
          </a:p>
          <a:p>
            <a:pPr algn="ctr"/>
            <a:r>
              <a:rPr lang="en-US" sz="4600" dirty="0">
                <a:solidFill>
                  <a:srgbClr val="FF0000"/>
                </a:solidFill>
              </a:rPr>
              <a:t>                                                                   Fall 2024</a:t>
            </a:r>
          </a:p>
        </p:txBody>
      </p:sp>
      <p:sp>
        <p:nvSpPr>
          <p:cNvPr id="5" name="Subtitle 2"/>
          <p:cNvSpPr txBox="1">
            <a:spLocks/>
          </p:cNvSpPr>
          <p:nvPr/>
        </p:nvSpPr>
        <p:spPr>
          <a:xfrm>
            <a:off x="6088878" y="3272870"/>
            <a:ext cx="5264922" cy="2652390"/>
          </a:xfrm>
          <a:prstGeom prst="rect">
            <a:avLst/>
          </a:prstGeom>
          <a:solidFill>
            <a:schemeClr val="accent1">
              <a:lumMod val="40000"/>
              <a:lumOff val="60000"/>
            </a:schemeClr>
          </a:solidFill>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indent="0" algn="ctr">
              <a:buNone/>
            </a:pPr>
            <a:r>
              <a:rPr lang="en-US" sz="3200" b="1" dirty="0"/>
              <a:t>Week # 3 – Lecture # 7, 8, 9</a:t>
            </a:r>
          </a:p>
          <a:p>
            <a:pPr algn="ctr"/>
            <a:endParaRPr lang="en-US" sz="2000" dirty="0"/>
          </a:p>
          <a:p>
            <a:pPr marL="130175" indent="0" algn="ctr">
              <a:buNone/>
            </a:pPr>
            <a:r>
              <a:rPr lang="en-US" sz="2000" b="1" dirty="0">
                <a:solidFill>
                  <a:srgbClr val="FF0000"/>
                </a:solidFill>
              </a:rPr>
              <a:t>3</a:t>
            </a:r>
            <a:r>
              <a:rPr lang="en-US" sz="2000" b="1" baseline="30000" dirty="0">
                <a:solidFill>
                  <a:srgbClr val="FF0000"/>
                </a:solidFill>
              </a:rPr>
              <a:t>rd</a:t>
            </a:r>
            <a:r>
              <a:rPr lang="en-US" sz="2000" b="1" dirty="0">
                <a:solidFill>
                  <a:srgbClr val="FF0000"/>
                </a:solidFill>
              </a:rPr>
              <a:t> – 5</a:t>
            </a:r>
            <a:r>
              <a:rPr lang="en-US" sz="2000" b="1" baseline="30000" dirty="0">
                <a:solidFill>
                  <a:srgbClr val="FF0000"/>
                </a:solidFill>
              </a:rPr>
              <a:t>th</a:t>
            </a:r>
            <a:r>
              <a:rPr lang="en-US" sz="2000" b="1" dirty="0">
                <a:solidFill>
                  <a:srgbClr val="FF0000"/>
                </a:solidFill>
              </a:rPr>
              <a:t> September</a:t>
            </a:r>
            <a:r>
              <a:rPr lang="en-US" sz="2000" b="1" baseline="30000" dirty="0">
                <a:solidFill>
                  <a:srgbClr val="FF0000"/>
                </a:solidFill>
              </a:rPr>
              <a:t> </a:t>
            </a:r>
            <a:r>
              <a:rPr lang="en-US" sz="2000" b="1" dirty="0">
                <a:solidFill>
                  <a:srgbClr val="FF0000"/>
                </a:solidFill>
              </a:rPr>
              <a:t>2024 </a:t>
            </a:r>
          </a:p>
          <a:p>
            <a:pPr algn="ctr"/>
            <a:endParaRPr lang="en-US" sz="2000" b="1" dirty="0"/>
          </a:p>
          <a:p>
            <a:pPr marL="130175" indent="0" algn="ctr">
              <a:buNone/>
            </a:pPr>
            <a:r>
              <a:rPr lang="en-US" sz="2400" b="1" dirty="0"/>
              <a:t>Dr. Aqsa Aslam</a:t>
            </a:r>
          </a:p>
        </p:txBody>
      </p:sp>
      <p:pic>
        <p:nvPicPr>
          <p:cNvPr id="2" name="Picture 1"/>
          <p:cNvPicPr>
            <a:picLocks noChangeAspect="1"/>
          </p:cNvPicPr>
          <p:nvPr/>
        </p:nvPicPr>
        <p:blipFill>
          <a:blip r:embed="rId2"/>
          <a:stretch>
            <a:fillRect/>
          </a:stretch>
        </p:blipFill>
        <p:spPr>
          <a:xfrm>
            <a:off x="712809" y="1771385"/>
            <a:ext cx="5286336" cy="1501485"/>
          </a:xfrm>
          <a:prstGeom prst="rect">
            <a:avLst/>
          </a:prstGeom>
        </p:spPr>
      </p:pic>
      <p:grpSp>
        <p:nvGrpSpPr>
          <p:cNvPr id="8" name="Group 7"/>
          <p:cNvGrpSpPr/>
          <p:nvPr/>
        </p:nvGrpSpPr>
        <p:grpSpPr>
          <a:xfrm>
            <a:off x="1502463" y="3418245"/>
            <a:ext cx="2953265" cy="3120667"/>
            <a:chOff x="8830020" y="2751654"/>
            <a:chExt cx="2953265" cy="3120667"/>
          </a:xfrm>
        </p:grpSpPr>
        <p:pic>
          <p:nvPicPr>
            <p:cNvPr id="6" name="Picture 5"/>
            <p:cNvPicPr>
              <a:picLocks noChangeAspect="1"/>
            </p:cNvPicPr>
            <p:nvPr/>
          </p:nvPicPr>
          <p:blipFill>
            <a:blip r:embed="rId3"/>
            <a:stretch>
              <a:fillRect/>
            </a:stretch>
          </p:blipFill>
          <p:spPr>
            <a:xfrm>
              <a:off x="8830020" y="2751654"/>
              <a:ext cx="2953265" cy="2872982"/>
            </a:xfrm>
            <a:prstGeom prst="rect">
              <a:avLst/>
            </a:prstGeom>
          </p:spPr>
        </p:pic>
        <p:pic>
          <p:nvPicPr>
            <p:cNvPr id="7" name="Picture 6"/>
            <p:cNvPicPr>
              <a:picLocks noChangeAspect="1"/>
            </p:cNvPicPr>
            <p:nvPr/>
          </p:nvPicPr>
          <p:blipFill>
            <a:blip r:embed="rId4"/>
            <a:stretch>
              <a:fillRect/>
            </a:stretch>
          </p:blipFill>
          <p:spPr>
            <a:xfrm>
              <a:off x="9487387" y="5624636"/>
              <a:ext cx="1638529" cy="247685"/>
            </a:xfrm>
            <a:prstGeom prst="rect">
              <a:avLst/>
            </a:prstGeom>
          </p:spPr>
        </p:pic>
      </p:grpSp>
    </p:spTree>
    <p:extLst>
      <p:ext uri="{BB962C8B-B14F-4D97-AF65-F5344CB8AC3E}">
        <p14:creationId xmlns:p14="http://schemas.microsoft.com/office/powerpoint/2010/main" val="3124809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936E-4D4E-F58B-20B5-0E8AA6806724}"/>
              </a:ext>
            </a:extLst>
          </p:cNvPr>
          <p:cNvSpPr>
            <a:spLocks noGrp="1"/>
          </p:cNvSpPr>
          <p:nvPr>
            <p:ph type="title"/>
          </p:nvPr>
        </p:nvSpPr>
        <p:spPr/>
        <p:txBody>
          <a:bodyPr/>
          <a:lstStyle/>
          <a:p>
            <a:r>
              <a:rPr kumimoji="0" lang="en-PK" altLang="en-PK" sz="4400" b="1" i="0" u="none" strike="noStrike" cap="none" normalizeH="0" baseline="0" dirty="0">
                <a:ln>
                  <a:noFill/>
                </a:ln>
                <a:solidFill>
                  <a:schemeClr val="tx1"/>
                </a:solidFill>
                <a:effectLst/>
                <a:latin typeface="Arial" panose="020B0604020202020204" pitchFamily="34" charset="0"/>
              </a:rPr>
              <a:t>AES (Advanced Encryption Standard</a:t>
            </a:r>
            <a:r>
              <a:rPr kumimoji="0" lang="en-US" altLang="en-PK" sz="4400" b="1" i="0" u="none" strike="noStrike" cap="none" normalizeH="0" baseline="0" dirty="0">
                <a:ln>
                  <a:noFill/>
                </a:ln>
                <a:solidFill>
                  <a:schemeClr val="tx1"/>
                </a:solidFill>
                <a:effectLst/>
                <a:latin typeface="Arial" panose="020B0604020202020204" pitchFamily="34" charset="0"/>
              </a:rPr>
              <a:t>)</a:t>
            </a:r>
            <a:endParaRPr lang="en-PK" b="1" dirty="0"/>
          </a:p>
        </p:txBody>
      </p:sp>
      <p:sp>
        <p:nvSpPr>
          <p:cNvPr id="4" name="Slide Number Placeholder 3">
            <a:extLst>
              <a:ext uri="{FF2B5EF4-FFF2-40B4-BE49-F238E27FC236}">
                <a16:creationId xmlns:a16="http://schemas.microsoft.com/office/drawing/2014/main" id="{9175CADF-19F6-FF4A-E113-93996ADCD514}"/>
              </a:ext>
            </a:extLst>
          </p:cNvPr>
          <p:cNvSpPr>
            <a:spLocks noGrp="1"/>
          </p:cNvSpPr>
          <p:nvPr>
            <p:ph type="sldNum" sz="quarter" idx="12"/>
          </p:nvPr>
        </p:nvSpPr>
        <p:spPr/>
        <p:txBody>
          <a:bodyPr/>
          <a:lstStyle/>
          <a:p>
            <a:fld id="{A2A50C4D-0BA1-4E54-8DFC-01810EC97B99}" type="slidenum">
              <a:rPr lang="en-US" smtClean="0"/>
              <a:t>10</a:t>
            </a:fld>
            <a:endParaRPr lang="en-US"/>
          </a:p>
        </p:txBody>
      </p:sp>
      <p:sp>
        <p:nvSpPr>
          <p:cNvPr id="6" name="Rectangle 2">
            <a:extLst>
              <a:ext uri="{FF2B5EF4-FFF2-40B4-BE49-F238E27FC236}">
                <a16:creationId xmlns:a16="http://schemas.microsoft.com/office/drawing/2014/main" id="{D421997B-699B-8BE0-D855-2B9413DD07EC}"/>
              </a:ext>
            </a:extLst>
          </p:cNvPr>
          <p:cNvSpPr>
            <a:spLocks noGrp="1" noChangeArrowheads="1"/>
          </p:cNvSpPr>
          <p:nvPr>
            <p:ph idx="1"/>
          </p:nvPr>
        </p:nvSpPr>
        <p:spPr bwMode="auto">
          <a:xfrm>
            <a:off x="838200" y="1444854"/>
            <a:ext cx="980738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endParaRPr kumimoji="0" lang="en-PK" altLang="en-PK" sz="2400" b="0" i="0" u="none" strike="noStrike" cap="none" normalizeH="0" baseline="0" dirty="0">
              <a:ln>
                <a:noFill/>
              </a:ln>
              <a:solidFill>
                <a:schemeClr val="tx1"/>
              </a:solidFill>
              <a:effectLst/>
              <a:latin typeface="Arial" panose="020B0604020202020204" pitchFamily="34" charset="0"/>
            </a:endParaRPr>
          </a:p>
          <a:p>
            <a:pPr algn="just" eaLnBrk="0" fontAlgn="base" hangingPunct="0">
              <a:lnSpc>
                <a:spcPct val="100000"/>
              </a:lnSpc>
              <a:spcBef>
                <a:spcPct val="0"/>
              </a:spcBef>
              <a:spcAft>
                <a:spcPct val="0"/>
              </a:spcAft>
            </a:pPr>
            <a:r>
              <a:rPr kumimoji="0" lang="en-PK" altLang="en-PK"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AES (Advanced Encryption Standard) is a </a:t>
            </a:r>
            <a:r>
              <a:rPr kumimoji="0" lang="en-PK" altLang="en-PK"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non-Feistel cipher.</a:t>
            </a:r>
          </a:p>
          <a:p>
            <a:pPr algn="just" eaLnBrk="0" fontAlgn="base" hangingPunct="0">
              <a:lnSpc>
                <a:spcPct val="100000"/>
              </a:lnSpc>
              <a:spcBef>
                <a:spcPct val="0"/>
              </a:spcBef>
              <a:spcAft>
                <a:spcPct val="0"/>
              </a:spcAft>
            </a:pPr>
            <a:r>
              <a:rPr kumimoji="0" lang="en-PK" altLang="en-PK"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Encrypts and decrypts data </a:t>
            </a:r>
            <a:r>
              <a:rPr kumimoji="0" lang="en-PK" altLang="en-PK"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blocks of 128 bits.</a:t>
            </a:r>
          </a:p>
          <a:p>
            <a:pPr algn="just" eaLnBrk="0" fontAlgn="base" hangingPunct="0">
              <a:lnSpc>
                <a:spcPct val="100000"/>
              </a:lnSpc>
              <a:spcBef>
                <a:spcPct val="0"/>
              </a:spcBef>
              <a:spcAft>
                <a:spcPct val="0"/>
              </a:spcAft>
            </a:pPr>
            <a:r>
              <a:rPr kumimoji="0" lang="en-PK" altLang="en-PK"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Operates with three versions, </a:t>
            </a:r>
            <a:r>
              <a:rPr kumimoji="0" lang="en-PK" altLang="en-PK"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using 10, 12, or 14 rounds.</a:t>
            </a:r>
          </a:p>
          <a:p>
            <a:pPr algn="just" eaLnBrk="0" fontAlgn="base" hangingPunct="0">
              <a:lnSpc>
                <a:spcPct val="100000"/>
              </a:lnSpc>
              <a:spcBef>
                <a:spcPct val="0"/>
              </a:spcBef>
              <a:spcAft>
                <a:spcPct val="0"/>
              </a:spcAft>
            </a:pPr>
            <a:r>
              <a:rPr kumimoji="0" lang="en-PK" altLang="en-PK"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Key sizes available: </a:t>
            </a:r>
            <a:endParaRPr kumimoji="0" lang="en-US" altLang="en-PK"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algn="just" eaLnBrk="0" fontAlgn="base" hangingPunct="0">
              <a:lnSpc>
                <a:spcPct val="100000"/>
              </a:lnSpc>
              <a:spcBef>
                <a:spcPct val="0"/>
              </a:spcBef>
              <a:spcAft>
                <a:spcPct val="0"/>
              </a:spcAft>
            </a:pPr>
            <a:r>
              <a:rPr kumimoji="0" lang="en-PK" altLang="en-PK"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128, 192, or 256 bits, which correspond to the number of rounds.</a:t>
            </a:r>
          </a:p>
          <a:p>
            <a:pPr algn="just" eaLnBrk="0" fontAlgn="base" hangingPunct="0">
              <a:lnSpc>
                <a:spcPct val="100000"/>
              </a:lnSpc>
              <a:spcBef>
                <a:spcPct val="0"/>
              </a:spcBef>
              <a:spcAft>
                <a:spcPct val="0"/>
              </a:spcAft>
            </a:pPr>
            <a:r>
              <a:rPr kumimoji="0" lang="en-PK" altLang="en-PK"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Regardless of the key size, the round keys are always 128 bits. </a:t>
            </a:r>
          </a:p>
        </p:txBody>
      </p:sp>
      <p:pic>
        <p:nvPicPr>
          <p:cNvPr id="1029" name="Picture 5">
            <a:extLst>
              <a:ext uri="{FF2B5EF4-FFF2-40B4-BE49-F238E27FC236}">
                <a16:creationId xmlns:a16="http://schemas.microsoft.com/office/drawing/2014/main" id="{54F8825F-7EE1-A306-DE3E-809F9DED12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500" t="-2706" r="22726" b="2706"/>
          <a:stretch/>
        </p:blipFill>
        <p:spPr bwMode="auto">
          <a:xfrm>
            <a:off x="8732164" y="3533776"/>
            <a:ext cx="3364586" cy="318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06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11</a:t>
            </a:fld>
            <a:endParaRPr lang="en-US"/>
          </a:p>
        </p:txBody>
      </p:sp>
      <p:pic>
        <p:nvPicPr>
          <p:cNvPr id="3" name="Picture 2"/>
          <p:cNvPicPr>
            <a:picLocks noChangeAspect="1"/>
          </p:cNvPicPr>
          <p:nvPr/>
        </p:nvPicPr>
        <p:blipFill>
          <a:blip r:embed="rId2"/>
          <a:stretch>
            <a:fillRect/>
          </a:stretch>
        </p:blipFill>
        <p:spPr>
          <a:xfrm>
            <a:off x="1966336" y="399627"/>
            <a:ext cx="8259328" cy="6058746"/>
          </a:xfrm>
          <a:prstGeom prst="rect">
            <a:avLst/>
          </a:prstGeom>
        </p:spPr>
      </p:pic>
      <p:sp>
        <p:nvSpPr>
          <p:cNvPr id="4" name="TextBox 3">
            <a:extLst>
              <a:ext uri="{FF2B5EF4-FFF2-40B4-BE49-F238E27FC236}">
                <a16:creationId xmlns:a16="http://schemas.microsoft.com/office/drawing/2014/main" id="{8B465756-38E0-F422-D3B8-52FF7891ECCA}"/>
              </a:ext>
            </a:extLst>
          </p:cNvPr>
          <p:cNvSpPr txBox="1"/>
          <p:nvPr/>
        </p:nvSpPr>
        <p:spPr>
          <a:xfrm>
            <a:off x="4295196" y="1150567"/>
            <a:ext cx="3456384" cy="338554"/>
          </a:xfrm>
          <a:prstGeom prst="rect">
            <a:avLst/>
          </a:prstGeom>
          <a:noFill/>
        </p:spPr>
        <p:txBody>
          <a:bodyPr wrap="square" rtlCol="0">
            <a:spAutoFit/>
          </a:bodyPr>
          <a:lstStyle/>
          <a:p>
            <a:pPr marL="285750" indent="-285750">
              <a:buFont typeface="Wingdings" panose="05000000000000000000" pitchFamily="2" charset="2"/>
              <a:buChar char="à"/>
            </a:pPr>
            <a:r>
              <a:rPr lang="en-US" sz="1600" b="1" i="1" dirty="0">
                <a:solidFill>
                  <a:srgbClr val="FF0000"/>
                </a:solidFill>
              </a:rPr>
              <a:t>Fixed size=128 bit </a:t>
            </a:r>
            <a:r>
              <a:rPr lang="en-US" sz="1600" b="1" i="1" dirty="0" err="1">
                <a:solidFill>
                  <a:srgbClr val="FF0000"/>
                </a:solidFill>
              </a:rPr>
              <a:t>i</a:t>
            </a:r>
            <a:r>
              <a:rPr lang="en-US" sz="1600" b="1" i="1" dirty="0">
                <a:solidFill>
                  <a:srgbClr val="FF0000"/>
                </a:solidFill>
              </a:rPr>
              <a:t>-e., 16bytes</a:t>
            </a:r>
          </a:p>
        </p:txBody>
      </p:sp>
      <p:sp>
        <p:nvSpPr>
          <p:cNvPr id="5" name="TextBox 4">
            <a:extLst>
              <a:ext uri="{FF2B5EF4-FFF2-40B4-BE49-F238E27FC236}">
                <a16:creationId xmlns:a16="http://schemas.microsoft.com/office/drawing/2014/main" id="{0DC71C1B-63FF-5632-B423-430224603A66}"/>
              </a:ext>
            </a:extLst>
          </p:cNvPr>
          <p:cNvSpPr txBox="1"/>
          <p:nvPr/>
        </p:nvSpPr>
        <p:spPr>
          <a:xfrm>
            <a:off x="5236834" y="5945846"/>
            <a:ext cx="5029492" cy="584775"/>
          </a:xfrm>
          <a:prstGeom prst="rect">
            <a:avLst/>
          </a:prstGeom>
          <a:noFill/>
        </p:spPr>
        <p:txBody>
          <a:bodyPr wrap="square" rtlCol="0">
            <a:spAutoFit/>
          </a:bodyPr>
          <a:lstStyle/>
          <a:p>
            <a:r>
              <a:rPr lang="en-US" sz="1600" b="1" i="1" dirty="0">
                <a:solidFill>
                  <a:srgbClr val="FF0000"/>
                </a:solidFill>
                <a:sym typeface="Wingdings" panose="05000000000000000000" pitchFamily="2" charset="2"/>
              </a:rPr>
              <a:t> </a:t>
            </a:r>
            <a:r>
              <a:rPr lang="en-US" sz="1600" b="1" i="1" dirty="0">
                <a:solidFill>
                  <a:srgbClr val="FF0000"/>
                </a:solidFill>
              </a:rPr>
              <a:t>No: of key generated =no: of round+1(extra for pre-round transformation)</a:t>
            </a:r>
          </a:p>
        </p:txBody>
      </p:sp>
      <p:cxnSp>
        <p:nvCxnSpPr>
          <p:cNvPr id="6" name="Straight Arrow Connector 5">
            <a:extLst>
              <a:ext uri="{FF2B5EF4-FFF2-40B4-BE49-F238E27FC236}">
                <a16:creationId xmlns:a16="http://schemas.microsoft.com/office/drawing/2014/main" id="{74639771-47B5-05D4-E17F-9C6BF379360A}"/>
              </a:ext>
            </a:extLst>
          </p:cNvPr>
          <p:cNvCxnSpPr>
            <a:cxnSpLocks/>
          </p:cNvCxnSpPr>
          <p:nvPr/>
        </p:nvCxnSpPr>
        <p:spPr>
          <a:xfrm>
            <a:off x="6230180" y="5468471"/>
            <a:ext cx="0" cy="477375"/>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51708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752" y="260649"/>
            <a:ext cx="7647756" cy="726976"/>
          </a:xfrm>
        </p:spPr>
        <p:txBody>
          <a:bodyPr>
            <a:normAutofit fontScale="90000"/>
          </a:bodyPr>
          <a:lstStyle/>
          <a:p>
            <a:r>
              <a:rPr lang="en-US" dirty="0">
                <a:effectLst>
                  <a:outerShdw blurRad="38100" dist="38100" dir="2700000" algn="tl">
                    <a:srgbClr val="C0C0C0"/>
                  </a:outerShdw>
                </a:effectLst>
                <a:latin typeface="Times" pitchFamily="18" charset="0"/>
              </a:rPr>
              <a:t>AES - steps</a:t>
            </a:r>
            <a:br>
              <a:rPr lang="en-US" dirty="0">
                <a:effectLst>
                  <a:outerShdw blurRad="38100" dist="38100" dir="2700000" algn="tl">
                    <a:srgbClr val="C0C0C0"/>
                  </a:outerShdw>
                </a:effectLst>
                <a:latin typeface="Times" pitchFamily="18" charset="0"/>
              </a:rPr>
            </a:br>
            <a:endParaRPr lang="en-US" dirty="0"/>
          </a:p>
        </p:txBody>
      </p:sp>
      <p:sp>
        <p:nvSpPr>
          <p:cNvPr id="3" name="Content Placeholder 2"/>
          <p:cNvSpPr>
            <a:spLocks noGrp="1"/>
          </p:cNvSpPr>
          <p:nvPr>
            <p:ph idx="1"/>
          </p:nvPr>
        </p:nvSpPr>
        <p:spPr>
          <a:xfrm>
            <a:off x="824752" y="987624"/>
            <a:ext cx="11062448" cy="5538681"/>
          </a:xfrm>
        </p:spPr>
        <p:txBody>
          <a:bodyPr>
            <a:normAutofit fontScale="92500" lnSpcReduction="20000"/>
          </a:bodyPr>
          <a:lstStyle/>
          <a:p>
            <a:r>
              <a:rPr lang="en-US" sz="2000" b="1" dirty="0">
                <a:latin typeface="Times New Roman" panose="02020603050405020304" pitchFamily="18" charset="0"/>
                <a:cs typeface="Times New Roman" pitchFamily="18" charset="0"/>
              </a:rPr>
              <a:t>KeyExpansion </a:t>
            </a:r>
            <a:r>
              <a:rPr lang="en-US" sz="2000" dirty="0">
                <a:latin typeface="Times New Roman" panose="02020603050405020304" pitchFamily="18" charset="0"/>
                <a:cs typeface="Times New Roman" pitchFamily="18" charset="0"/>
              </a:rPr>
              <a:t>— round keys are derived from the cipher key using Rijndael's key schedule.</a:t>
            </a:r>
          </a:p>
          <a:p>
            <a:r>
              <a:rPr lang="en-US" sz="2000" b="1" dirty="0">
                <a:latin typeface="Times New Roman" panose="02020603050405020304" pitchFamily="18" charset="0"/>
                <a:cs typeface="Times New Roman" pitchFamily="18" charset="0"/>
              </a:rPr>
              <a:t>Initial Round</a:t>
            </a:r>
          </a:p>
          <a:p>
            <a:pPr lvl="1"/>
            <a:r>
              <a:rPr lang="en-US" sz="1600" b="1" dirty="0">
                <a:latin typeface="Times New Roman" panose="02020603050405020304" pitchFamily="18" charset="0"/>
                <a:cs typeface="Times New Roman" pitchFamily="18" charset="0"/>
              </a:rPr>
              <a:t>AddRoundKey</a:t>
            </a:r>
            <a:r>
              <a:rPr lang="en-US" sz="1600" dirty="0">
                <a:latin typeface="Times New Roman" panose="02020603050405020304" pitchFamily="18" charset="0"/>
                <a:cs typeface="Times New Roman" pitchFamily="18" charset="0"/>
              </a:rPr>
              <a:t>—each byte of the state is combined with the round key using bitwise xor.</a:t>
            </a:r>
          </a:p>
          <a:p>
            <a:r>
              <a:rPr lang="en-US" sz="2000" b="1" dirty="0">
                <a:latin typeface="Times New Roman" panose="02020603050405020304" pitchFamily="18" charset="0"/>
                <a:cs typeface="Times New Roman" panose="02020603050405020304" pitchFamily="18" charset="0"/>
              </a:rPr>
              <a:t>Round</a:t>
            </a:r>
          </a:p>
          <a:p>
            <a:pPr lvl="1"/>
            <a:r>
              <a:rPr lang="en-US" sz="2000" dirty="0">
                <a:highlight>
                  <a:srgbClr val="FFFF00"/>
                </a:highlight>
                <a:latin typeface="Times New Roman" panose="02020603050405020304" pitchFamily="18" charset="0"/>
                <a:cs typeface="Times New Roman" panose="02020603050405020304" pitchFamily="18" charset="0"/>
              </a:rPr>
              <a:t>Four different stages are used, one </a:t>
            </a:r>
            <a:r>
              <a:rPr lang="en-US" sz="2000" b="1" i="1" dirty="0">
                <a:highlight>
                  <a:srgbClr val="FFFF00"/>
                </a:highlight>
                <a:latin typeface="Times New Roman" panose="02020603050405020304" pitchFamily="18" charset="0"/>
                <a:cs typeface="Times New Roman" panose="02020603050405020304" pitchFamily="18" charset="0"/>
              </a:rPr>
              <a:t>of permutation </a:t>
            </a:r>
            <a:r>
              <a:rPr lang="en-US" sz="2000" dirty="0">
                <a:highlight>
                  <a:srgbClr val="FFFF00"/>
                </a:highlight>
                <a:latin typeface="Times New Roman" panose="02020603050405020304" pitchFamily="18" charset="0"/>
                <a:cs typeface="Times New Roman" panose="02020603050405020304" pitchFamily="18" charset="0"/>
              </a:rPr>
              <a:t>and</a:t>
            </a:r>
            <a:r>
              <a:rPr lang="en-US" sz="2000" b="1" i="1" dirty="0">
                <a:highlight>
                  <a:srgbClr val="FFFF00"/>
                </a:highlight>
                <a:latin typeface="Times New Roman" panose="02020603050405020304" pitchFamily="18" charset="0"/>
                <a:cs typeface="Times New Roman" panose="02020603050405020304" pitchFamily="18" charset="0"/>
              </a:rPr>
              <a:t> three of substitution:</a:t>
            </a:r>
          </a:p>
          <a:p>
            <a:pPr lvl="2"/>
            <a:r>
              <a:rPr lang="en-US" sz="1600" b="1" dirty="0">
                <a:latin typeface="Times New Roman" panose="02020603050405020304" pitchFamily="18" charset="0"/>
                <a:cs typeface="Times New Roman" panose="02020603050405020304" pitchFamily="18" charset="0"/>
              </a:rPr>
              <a:t>Substitute Bytes: </a:t>
            </a:r>
            <a:r>
              <a:rPr lang="en-US" sz="1600" dirty="0">
                <a:latin typeface="Times New Roman" panose="02020603050405020304" pitchFamily="18" charset="0"/>
                <a:cs typeface="Times New Roman" panose="02020603050405020304" pitchFamily="18" charset="0"/>
              </a:rPr>
              <a:t>Uses a table, referred to as an S-box,3 to perform a byte-by-byte substitution of the block</a:t>
            </a:r>
          </a:p>
          <a:p>
            <a:pPr lvl="2"/>
            <a:r>
              <a:rPr lang="en-US" sz="1600" b="1" dirty="0">
                <a:latin typeface="Times New Roman" panose="02020603050405020304" pitchFamily="18" charset="0"/>
                <a:cs typeface="Times New Roman" panose="02020603050405020304" pitchFamily="18" charset="0"/>
              </a:rPr>
              <a:t>Shift Rows: </a:t>
            </a:r>
            <a:r>
              <a:rPr lang="en-US" sz="1600" dirty="0">
                <a:latin typeface="Times New Roman" panose="02020603050405020304" pitchFamily="18" charset="0"/>
                <a:cs typeface="Times New Roman" panose="02020603050405020304" pitchFamily="18" charset="0"/>
              </a:rPr>
              <a:t>A simple permutation that is performed row by row</a:t>
            </a:r>
          </a:p>
          <a:p>
            <a:pPr lvl="2"/>
            <a:r>
              <a:rPr lang="en-US" sz="1600" b="1" dirty="0">
                <a:latin typeface="Times New Roman" panose="02020603050405020304" pitchFamily="18" charset="0"/>
                <a:cs typeface="Times New Roman" panose="02020603050405020304" pitchFamily="18" charset="0"/>
              </a:rPr>
              <a:t>Mix Columns: </a:t>
            </a:r>
            <a:r>
              <a:rPr lang="en-US" sz="1600" dirty="0">
                <a:latin typeface="Times New Roman" panose="02020603050405020304" pitchFamily="18" charset="0"/>
                <a:cs typeface="Times New Roman" panose="02020603050405020304" pitchFamily="18" charset="0"/>
              </a:rPr>
              <a:t>A substitution that alters each byte in a column as a function of all of the bytes in the column</a:t>
            </a:r>
          </a:p>
          <a:p>
            <a:pPr lvl="2"/>
            <a:r>
              <a:rPr lang="en-US" sz="1600" b="1" dirty="0">
                <a:latin typeface="Times New Roman" panose="02020603050405020304" pitchFamily="18" charset="0"/>
                <a:cs typeface="Times New Roman" panose="02020603050405020304" pitchFamily="18" charset="0"/>
              </a:rPr>
              <a:t>Add Round key: </a:t>
            </a:r>
            <a:r>
              <a:rPr lang="en-US" sz="1600" dirty="0">
                <a:latin typeface="Times New Roman" panose="02020603050405020304" pitchFamily="18" charset="0"/>
                <a:cs typeface="Times New Roman" panose="02020603050405020304" pitchFamily="18" charset="0"/>
              </a:rPr>
              <a:t>A simple bitwise XOR of the current block with a portion of the expanded key</a:t>
            </a:r>
          </a:p>
          <a:p>
            <a:r>
              <a:rPr lang="en-US" sz="2000" b="1" dirty="0">
                <a:latin typeface="Times New Roman" panose="02020603050405020304" pitchFamily="18" charset="0"/>
                <a:cs typeface="Times New Roman" pitchFamily="18" charset="0"/>
              </a:rPr>
              <a:t>Final Round (no Mix-Columns)</a:t>
            </a:r>
          </a:p>
          <a:p>
            <a:pPr lvl="1"/>
            <a:r>
              <a:rPr lang="en-US" sz="2000" b="1" dirty="0">
                <a:latin typeface="Times New Roman" panose="02020603050405020304" pitchFamily="18" charset="0"/>
                <a:cs typeface="Times New Roman" pitchFamily="18" charset="0"/>
              </a:rPr>
              <a:t>SubBytes</a:t>
            </a:r>
          </a:p>
          <a:p>
            <a:pPr lvl="1"/>
            <a:r>
              <a:rPr lang="en-US" sz="2000" b="1" dirty="0" err="1">
                <a:latin typeface="Times New Roman" panose="02020603050405020304" pitchFamily="18" charset="0"/>
                <a:cs typeface="Times New Roman" pitchFamily="18" charset="0"/>
              </a:rPr>
              <a:t>ShiftRows</a:t>
            </a:r>
            <a:endParaRPr lang="en-US" sz="2000" b="1" dirty="0">
              <a:latin typeface="Times New Roman" panose="02020603050405020304" pitchFamily="18" charset="0"/>
              <a:cs typeface="Times New Roman" pitchFamily="18" charset="0"/>
            </a:endParaRPr>
          </a:p>
          <a:p>
            <a:pPr lvl="1"/>
            <a:r>
              <a:rPr lang="en-US" sz="2000" b="1" dirty="0">
                <a:latin typeface="Times New Roman" panose="02020603050405020304" pitchFamily="18" charset="0"/>
                <a:cs typeface="Times New Roman" pitchFamily="18" charset="0"/>
              </a:rPr>
              <a:t>AddRoundKey</a:t>
            </a:r>
          </a:p>
          <a:p>
            <a:endParaRPr lang="en-US" sz="2000" b="1" dirty="0">
              <a:latin typeface="Times New Roman" panose="02020603050405020304" pitchFamily="18" charset="0"/>
              <a:cs typeface="Times New Roman" pitchFamily="18" charset="0"/>
            </a:endParaRPr>
          </a:p>
          <a:p>
            <a:r>
              <a:rPr lang="en-US" sz="20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TRANSFORMATIONS</a:t>
            </a:r>
            <a:endParaRPr lang="en-US" sz="2000" b="1" dirty="0">
              <a:latin typeface="Times New Roman" panose="02020603050405020304" pitchFamily="18" charset="0"/>
              <a:cs typeface="Times New Roman" pitchFamily="18" charset="0"/>
            </a:endParaRPr>
          </a:p>
          <a:p>
            <a:pPr marL="457200" lvl="1" indent="0">
              <a:buNone/>
            </a:pPr>
            <a:r>
              <a:rPr lang="en-US" sz="2200" dirty="0">
                <a:latin typeface="Times New Roman" panose="02020603050405020304" pitchFamily="18" charset="0"/>
                <a:cs typeface="Times New Roman" panose="02020603050405020304" pitchFamily="18" charset="0"/>
              </a:rPr>
              <a:t>Four different stages are used, one </a:t>
            </a:r>
            <a:r>
              <a:rPr lang="en-US" sz="2200" b="1" dirty="0">
                <a:latin typeface="Times New Roman" panose="02020603050405020304" pitchFamily="18" charset="0"/>
                <a:cs typeface="Times New Roman" panose="02020603050405020304" pitchFamily="18" charset="0"/>
              </a:rPr>
              <a:t>of permutation </a:t>
            </a:r>
            <a:r>
              <a:rPr lang="en-US" sz="2200" dirty="0">
                <a:latin typeface="Times New Roman" panose="02020603050405020304" pitchFamily="18" charset="0"/>
                <a:cs typeface="Times New Roman" panose="02020603050405020304" pitchFamily="18" charset="0"/>
              </a:rPr>
              <a:t>and</a:t>
            </a:r>
            <a:r>
              <a:rPr lang="en-US" sz="2200" b="1" dirty="0">
                <a:latin typeface="Times New Roman" panose="02020603050405020304" pitchFamily="18" charset="0"/>
                <a:cs typeface="Times New Roman" panose="02020603050405020304" pitchFamily="18" charset="0"/>
              </a:rPr>
              <a:t> three of substitution:</a:t>
            </a:r>
          </a:p>
          <a:p>
            <a:pPr lvl="2"/>
            <a:r>
              <a:rPr lang="en-US" sz="1600" b="1" dirty="0">
                <a:latin typeface="Times New Roman" panose="02020603050405020304" pitchFamily="18" charset="0"/>
                <a:cs typeface="Times New Roman" panose="02020603050405020304" pitchFamily="18" charset="0"/>
              </a:rPr>
              <a:t>Substitute Bytes: </a:t>
            </a:r>
            <a:r>
              <a:rPr lang="en-US" sz="1600" dirty="0">
                <a:latin typeface="Times New Roman" panose="02020603050405020304" pitchFamily="18" charset="0"/>
                <a:cs typeface="Times New Roman" panose="02020603050405020304" pitchFamily="18" charset="0"/>
              </a:rPr>
              <a:t>Uses a table, referred to as an S-box,3 to perform a </a:t>
            </a:r>
            <a:r>
              <a:rPr lang="en-US" sz="1600" dirty="0" err="1">
                <a:latin typeface="Times New Roman" panose="02020603050405020304" pitchFamily="18" charset="0"/>
                <a:cs typeface="Times New Roman" panose="02020603050405020304" pitchFamily="18" charset="0"/>
              </a:rPr>
              <a:t>byteby</a:t>
            </a:r>
            <a:r>
              <a:rPr lang="en-US" sz="1600" dirty="0">
                <a:latin typeface="Times New Roman" panose="02020603050405020304" pitchFamily="18" charset="0"/>
                <a:cs typeface="Times New Roman" panose="02020603050405020304" pitchFamily="18" charset="0"/>
              </a:rPr>
              <a:t>-byte substitution of the block</a:t>
            </a:r>
          </a:p>
          <a:p>
            <a:pPr lvl="2"/>
            <a:r>
              <a:rPr lang="en-US" sz="1600" b="1" dirty="0">
                <a:latin typeface="Times New Roman" panose="02020603050405020304" pitchFamily="18" charset="0"/>
                <a:cs typeface="Times New Roman" panose="02020603050405020304" pitchFamily="18" charset="0"/>
              </a:rPr>
              <a:t>Shift Rows: </a:t>
            </a:r>
            <a:r>
              <a:rPr lang="en-US" sz="1600" dirty="0">
                <a:latin typeface="Times New Roman" panose="02020603050405020304" pitchFamily="18" charset="0"/>
                <a:cs typeface="Times New Roman" panose="02020603050405020304" pitchFamily="18" charset="0"/>
              </a:rPr>
              <a:t>A simple permutation that is performed row by row</a:t>
            </a:r>
          </a:p>
          <a:p>
            <a:pPr lvl="2"/>
            <a:r>
              <a:rPr lang="en-US" sz="1600" b="1" dirty="0">
                <a:latin typeface="Times New Roman" panose="02020603050405020304" pitchFamily="18" charset="0"/>
                <a:cs typeface="Times New Roman" panose="02020603050405020304" pitchFamily="18" charset="0"/>
              </a:rPr>
              <a:t>Mix Columns: </a:t>
            </a:r>
            <a:r>
              <a:rPr lang="en-US" sz="1600" dirty="0">
                <a:latin typeface="Times New Roman" panose="02020603050405020304" pitchFamily="18" charset="0"/>
                <a:cs typeface="Times New Roman" panose="02020603050405020304" pitchFamily="18" charset="0"/>
              </a:rPr>
              <a:t>A substitution that alters each byte in a column as a function of all of the bytes in the column</a:t>
            </a:r>
          </a:p>
          <a:p>
            <a:pPr lvl="2"/>
            <a:r>
              <a:rPr lang="en-US" sz="1600" b="1" dirty="0">
                <a:latin typeface="Times New Roman" panose="02020603050405020304" pitchFamily="18" charset="0"/>
                <a:cs typeface="Times New Roman" panose="02020603050405020304" pitchFamily="18" charset="0"/>
              </a:rPr>
              <a:t>Add </a:t>
            </a:r>
            <a:r>
              <a:rPr lang="en-US" sz="1600" b="1" dirty="0">
                <a:solidFill>
                  <a:schemeClr val="bg1"/>
                </a:solidFill>
                <a:latin typeface="Times New Roman" panose="02020603050405020304" pitchFamily="18" charset="0"/>
                <a:cs typeface="Times New Roman" panose="02020603050405020304" pitchFamily="18" charset="0"/>
              </a:rPr>
              <a:t>Round key: </a:t>
            </a:r>
            <a:r>
              <a:rPr lang="en-US" sz="1600" dirty="0">
                <a:solidFill>
                  <a:schemeClr val="bg1"/>
                </a:solidFill>
                <a:latin typeface="Times New Roman" panose="02020603050405020304" pitchFamily="18" charset="0"/>
                <a:cs typeface="Times New Roman" panose="02020603050405020304" pitchFamily="18" charset="0"/>
              </a:rPr>
              <a:t>A simple bitwise XOR of the current block with a portion of the expanded key</a:t>
            </a:r>
          </a:p>
          <a:p>
            <a:pPr marL="987552" lvl="2" indent="0">
              <a:buNone/>
            </a:pPr>
            <a:endParaRPr lang="en-US" dirty="0"/>
          </a:p>
        </p:txBody>
      </p:sp>
      <p:sp>
        <p:nvSpPr>
          <p:cNvPr id="4" name="Slide Number Placeholder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12</a:t>
            </a:fld>
            <a:endParaRPr lang="en-US" dirty="0">
              <a:solidFill>
                <a:prstClr val="white">
                  <a:lumMod val="65000"/>
                  <a:lumOff val="35000"/>
                </a:prstClr>
              </a:solidFill>
            </a:endParaRPr>
          </a:p>
        </p:txBody>
      </p:sp>
    </p:spTree>
    <p:extLst>
      <p:ext uri="{BB962C8B-B14F-4D97-AF65-F5344CB8AC3E}">
        <p14:creationId xmlns:p14="http://schemas.microsoft.com/office/powerpoint/2010/main" val="2732598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13</a:t>
            </a:fld>
            <a:endParaRPr lang="en-US"/>
          </a:p>
        </p:txBody>
      </p:sp>
      <p:pic>
        <p:nvPicPr>
          <p:cNvPr id="3" name="Picture 2"/>
          <p:cNvPicPr>
            <a:picLocks noChangeAspect="1"/>
          </p:cNvPicPr>
          <p:nvPr/>
        </p:nvPicPr>
        <p:blipFill>
          <a:blip r:embed="rId2"/>
          <a:stretch>
            <a:fillRect/>
          </a:stretch>
        </p:blipFill>
        <p:spPr>
          <a:xfrm>
            <a:off x="5679933" y="1372227"/>
            <a:ext cx="6329082" cy="5555436"/>
          </a:xfrm>
          <a:prstGeom prst="rect">
            <a:avLst/>
          </a:prstGeom>
        </p:spPr>
      </p:pic>
      <p:pic>
        <p:nvPicPr>
          <p:cNvPr id="1026" name="Picture 2"/>
          <p:cNvPicPr>
            <a:picLocks noChangeAspect="1" noChangeArrowheads="1"/>
          </p:cNvPicPr>
          <p:nvPr/>
        </p:nvPicPr>
        <p:blipFill>
          <a:blip r:embed="rId3" cstate="print"/>
          <a:srcRect/>
          <a:stretch>
            <a:fillRect/>
          </a:stretch>
        </p:blipFill>
        <p:spPr bwMode="auto">
          <a:xfrm>
            <a:off x="182985" y="1769009"/>
            <a:ext cx="6304398" cy="4685579"/>
          </a:xfrm>
          <a:prstGeom prst="rect">
            <a:avLst/>
          </a:prstGeom>
          <a:noFill/>
          <a:ln w="9525">
            <a:noFill/>
            <a:miter lim="800000"/>
            <a:headEnd/>
            <a:tailEnd/>
          </a:ln>
        </p:spPr>
      </p:pic>
      <p:sp>
        <p:nvSpPr>
          <p:cNvPr id="5" name="Title 1">
            <a:extLst>
              <a:ext uri="{FF2B5EF4-FFF2-40B4-BE49-F238E27FC236}">
                <a16:creationId xmlns:a16="http://schemas.microsoft.com/office/drawing/2014/main" id="{1F294CF5-EBFD-2591-785D-AB202BB25E9C}"/>
              </a:ext>
            </a:extLst>
          </p:cNvPr>
          <p:cNvSpPr txBox="1">
            <a:spLocks/>
          </p:cNvSpPr>
          <p:nvPr/>
        </p:nvSpPr>
        <p:spPr>
          <a:xfrm>
            <a:off x="824752" y="260649"/>
            <a:ext cx="7647756" cy="726976"/>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effectLst>
                  <a:outerShdw blurRad="38100" dist="38100" dir="2700000" algn="tl">
                    <a:srgbClr val="C0C0C0"/>
                  </a:outerShdw>
                </a:effectLst>
                <a:latin typeface="Times" pitchFamily="18" charset="0"/>
              </a:rPr>
              <a:t>AES </a:t>
            </a:r>
            <a:r>
              <a:rPr lang="en-US" dirty="0">
                <a:effectLst>
                  <a:outerShdw blurRad="38100" dist="38100" dir="2700000" algn="tl">
                    <a:srgbClr val="C0C0C0"/>
                  </a:outerShdw>
                </a:effectLst>
                <a:latin typeface="Times" pitchFamily="18" charset="0"/>
                <a:sym typeface="Wingdings" panose="05000000000000000000" pitchFamily="2" charset="2"/>
              </a:rPr>
              <a:t> </a:t>
            </a:r>
            <a:r>
              <a:rPr lang="en-US" dirty="0">
                <a:latin typeface="Times New Roman" pitchFamily="18" charset="0"/>
                <a:cs typeface="Times New Roman" pitchFamily="18" charset="0"/>
              </a:rPr>
              <a:t>Encryption Process</a:t>
            </a:r>
          </a:p>
          <a:p>
            <a:endParaRPr lang="en-US" dirty="0"/>
          </a:p>
        </p:txBody>
      </p:sp>
    </p:spTree>
    <p:extLst>
      <p:ext uri="{BB962C8B-B14F-4D97-AF65-F5344CB8AC3E}">
        <p14:creationId xmlns:p14="http://schemas.microsoft.com/office/powerpoint/2010/main" val="2400768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36C9FC-DA22-1F47-8722-58727A1D436E}" type="slidenum">
              <a:rPr lang="en-US" b="1" smtClean="0"/>
              <a:pPr/>
              <a:t>14</a:t>
            </a:fld>
            <a:endParaRPr lang="en-US" b="1" dirty="0"/>
          </a:p>
        </p:txBody>
      </p:sp>
      <p:sp>
        <p:nvSpPr>
          <p:cNvPr id="6" name="Text Box 16"/>
          <p:cNvSpPr txBox="1">
            <a:spLocks noChangeArrowheads="1"/>
          </p:cNvSpPr>
          <p:nvPr/>
        </p:nvSpPr>
        <p:spPr bwMode="auto">
          <a:xfrm>
            <a:off x="2351585" y="980728"/>
            <a:ext cx="4110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7.2  </a:t>
            </a:r>
            <a:r>
              <a:rPr lang="en-US" altLang="en-US" sz="2000" i="1" dirty="0">
                <a:latin typeface="Times New Roman" panose="02020603050405020304" pitchFamily="18" charset="0"/>
              </a:rPr>
              <a:t>Data units used in AES</a:t>
            </a:r>
          </a:p>
        </p:txBody>
      </p:sp>
      <p:pic>
        <p:nvPicPr>
          <p:cNvPr id="7"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452" y="1477103"/>
            <a:ext cx="8680250" cy="5310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6816080" y="6397782"/>
            <a:ext cx="3541932" cy="369332"/>
          </a:xfrm>
          <a:prstGeom prst="rect">
            <a:avLst/>
          </a:prstGeom>
          <a:noFill/>
        </p:spPr>
        <p:txBody>
          <a:bodyPr wrap="none" rtlCol="0">
            <a:spAutoFit/>
          </a:bodyPr>
          <a:lstStyle/>
          <a:p>
            <a:pPr marL="285750" indent="-285750">
              <a:buFont typeface="Wingdings" panose="05000000000000000000" pitchFamily="2" charset="2"/>
              <a:buChar char="à"/>
            </a:pPr>
            <a:r>
              <a:rPr lang="en-US" b="1" dirty="0">
                <a:solidFill>
                  <a:srgbClr val="FF0000"/>
                </a:solidFill>
              </a:rPr>
              <a:t>State: it told intermediate result</a:t>
            </a:r>
          </a:p>
        </p:txBody>
      </p:sp>
      <p:sp>
        <p:nvSpPr>
          <p:cNvPr id="11" name="Title 1"/>
          <p:cNvSpPr>
            <a:spLocks noGrp="1"/>
          </p:cNvSpPr>
          <p:nvPr>
            <p:ph type="title"/>
          </p:nvPr>
        </p:nvSpPr>
        <p:spPr>
          <a:xfrm>
            <a:off x="2026261" y="99120"/>
            <a:ext cx="8641739" cy="1169640"/>
          </a:xfrm>
        </p:spPr>
        <p:txBody>
          <a:bodyPr>
            <a:normAutofit fontScale="90000"/>
          </a:bodyPr>
          <a:lstStyle/>
          <a:p>
            <a:r>
              <a:rPr lang="en-US" altLang="en-US" b="1" i="1" dirty="0">
                <a:latin typeface="Times New Roman" panose="02020603050405020304" pitchFamily="18" charset="0"/>
              </a:rPr>
              <a:t> Data Units.</a:t>
            </a:r>
            <a:br>
              <a:rPr lang="en-US" altLang="en-US" b="1" i="1" dirty="0">
                <a:latin typeface="Times New Roman" panose="02020603050405020304" pitchFamily="18" charset="0"/>
              </a:rPr>
            </a:br>
            <a:endParaRPr lang="en-US" b="1" dirty="0"/>
          </a:p>
        </p:txBody>
      </p:sp>
      <p:sp>
        <p:nvSpPr>
          <p:cNvPr id="12" name="TextBox 11"/>
          <p:cNvSpPr txBox="1"/>
          <p:nvPr/>
        </p:nvSpPr>
        <p:spPr>
          <a:xfrm>
            <a:off x="8400257" y="4941169"/>
            <a:ext cx="2938451" cy="646331"/>
          </a:xfrm>
          <a:prstGeom prst="rect">
            <a:avLst/>
          </a:prstGeom>
          <a:noFill/>
        </p:spPr>
        <p:txBody>
          <a:bodyPr wrap="square" rtlCol="0">
            <a:spAutoFit/>
          </a:bodyPr>
          <a:lstStyle/>
          <a:p>
            <a:pPr marL="285750" indent="-285750">
              <a:buFont typeface="Wingdings" panose="05000000000000000000" pitchFamily="2" charset="2"/>
              <a:buChar char="à"/>
            </a:pPr>
            <a:r>
              <a:rPr lang="en-US" b="1" dirty="0">
                <a:solidFill>
                  <a:srgbClr val="FF0000"/>
                </a:solidFill>
              </a:rPr>
              <a:t>4×4=16 bytes </a:t>
            </a:r>
            <a:r>
              <a:rPr lang="en-US" b="1" dirty="0" err="1">
                <a:solidFill>
                  <a:srgbClr val="FF0000"/>
                </a:solidFill>
              </a:rPr>
              <a:t>i</a:t>
            </a:r>
            <a:r>
              <a:rPr lang="en-US" b="1" dirty="0">
                <a:solidFill>
                  <a:srgbClr val="FF0000"/>
                </a:solidFill>
              </a:rPr>
              <a:t>-e </a:t>
            </a:r>
          </a:p>
          <a:p>
            <a:r>
              <a:rPr lang="en-US" b="1" dirty="0">
                <a:solidFill>
                  <a:srgbClr val="FF0000"/>
                </a:solidFill>
              </a:rPr>
              <a:t>128 bits or 4 words</a:t>
            </a:r>
          </a:p>
        </p:txBody>
      </p:sp>
      <p:cxnSp>
        <p:nvCxnSpPr>
          <p:cNvPr id="13" name="Straight Arrow Connector 12"/>
          <p:cNvCxnSpPr/>
          <p:nvPr/>
        </p:nvCxnSpPr>
        <p:spPr>
          <a:xfrm flipV="1">
            <a:off x="3539112" y="5376592"/>
            <a:ext cx="576064" cy="4305"/>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2228746" y="5157192"/>
            <a:ext cx="1923039" cy="1077218"/>
          </a:xfrm>
          <a:prstGeom prst="rect">
            <a:avLst/>
          </a:prstGeom>
          <a:noFill/>
        </p:spPr>
        <p:txBody>
          <a:bodyPr wrap="square" rtlCol="0">
            <a:spAutoFit/>
          </a:bodyPr>
          <a:lstStyle/>
          <a:p>
            <a:r>
              <a:rPr lang="en-US" b="1" dirty="0">
                <a:solidFill>
                  <a:srgbClr val="FF0000"/>
                </a:solidFill>
              </a:rPr>
              <a:t>        1 byte</a:t>
            </a:r>
          </a:p>
          <a:p>
            <a:pPr marL="285750" indent="-285750">
              <a:buFont typeface="Wingdings" panose="05000000000000000000" pitchFamily="2" charset="2"/>
              <a:buChar char="à"/>
            </a:pPr>
            <a:r>
              <a:rPr lang="en-US" sz="1400" b="1" dirty="0">
                <a:solidFill>
                  <a:srgbClr val="FF0000"/>
                </a:solidFill>
              </a:rPr>
              <a:t>S</a:t>
            </a:r>
            <a:r>
              <a:rPr lang="en-US" sz="1400" b="1" baseline="-25000" dirty="0">
                <a:solidFill>
                  <a:srgbClr val="FF0000"/>
                </a:solidFill>
              </a:rPr>
              <a:t>0,0 =</a:t>
            </a:r>
            <a:r>
              <a:rPr lang="en-US" sz="1400" b="1" dirty="0">
                <a:solidFill>
                  <a:srgbClr val="FF0000"/>
                </a:solidFill>
              </a:rPr>
              <a:t>1st byte of 0th word </a:t>
            </a:r>
          </a:p>
          <a:p>
            <a:r>
              <a:rPr lang="en-US" b="1" dirty="0"/>
              <a:t> </a:t>
            </a:r>
          </a:p>
        </p:txBody>
      </p:sp>
      <p:sp>
        <p:nvSpPr>
          <p:cNvPr id="16" name="Oval 15"/>
          <p:cNvSpPr/>
          <p:nvPr/>
        </p:nvSpPr>
        <p:spPr>
          <a:xfrm>
            <a:off x="3987713" y="5177139"/>
            <a:ext cx="523695" cy="137713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3539113" y="6397782"/>
            <a:ext cx="667251" cy="0"/>
          </a:xfrm>
          <a:prstGeom prst="straightConnector1">
            <a:avLst/>
          </a:prstGeom>
          <a:ln>
            <a:solidFill>
              <a:srgbClr val="00B050"/>
            </a:solidFill>
            <a:tailEnd type="triangle"/>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2658477" y="6237005"/>
            <a:ext cx="1508773" cy="369332"/>
          </a:xfrm>
          <a:prstGeom prst="rect">
            <a:avLst/>
          </a:prstGeom>
          <a:noFill/>
        </p:spPr>
        <p:txBody>
          <a:bodyPr wrap="square" rtlCol="0">
            <a:spAutoFit/>
          </a:bodyPr>
          <a:lstStyle/>
          <a:p>
            <a:r>
              <a:rPr lang="en-US" b="1" dirty="0">
                <a:solidFill>
                  <a:srgbClr val="00B050"/>
                </a:solidFill>
              </a:rPr>
              <a:t>1 word</a:t>
            </a:r>
          </a:p>
        </p:txBody>
      </p:sp>
      <p:sp>
        <p:nvSpPr>
          <p:cNvPr id="21" name="Oval 20"/>
          <p:cNvSpPr/>
          <p:nvPr/>
        </p:nvSpPr>
        <p:spPr>
          <a:xfrm>
            <a:off x="3982000" y="5197557"/>
            <a:ext cx="523695" cy="3989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4079776" y="5206254"/>
            <a:ext cx="2591564" cy="1518461"/>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6603004" y="5229201"/>
            <a:ext cx="357092" cy="182505"/>
          </a:xfrm>
          <a:prstGeom prst="straightConnector1">
            <a:avLst/>
          </a:prstGeom>
          <a:ln>
            <a:solidFill>
              <a:srgbClr val="0000FF"/>
            </a:solidFill>
            <a:tailEnd type="triangle"/>
          </a:ln>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6726742" y="4940642"/>
            <a:ext cx="1329357" cy="369332"/>
          </a:xfrm>
          <a:prstGeom prst="rect">
            <a:avLst/>
          </a:prstGeom>
          <a:noFill/>
        </p:spPr>
        <p:txBody>
          <a:bodyPr wrap="square" rtlCol="0">
            <a:spAutoFit/>
          </a:bodyPr>
          <a:lstStyle/>
          <a:p>
            <a:r>
              <a:rPr lang="en-US" b="1" dirty="0">
                <a:solidFill>
                  <a:srgbClr val="00B050"/>
                </a:solidFill>
              </a:rPr>
              <a:t> </a:t>
            </a:r>
            <a:r>
              <a:rPr lang="en-US" b="1" dirty="0">
                <a:solidFill>
                  <a:srgbClr val="0000FF"/>
                </a:solidFill>
              </a:rPr>
              <a:t>4 word</a:t>
            </a:r>
          </a:p>
        </p:txBody>
      </p:sp>
      <p:sp>
        <p:nvSpPr>
          <p:cNvPr id="14" name="TextBox 8">
            <a:extLst>
              <a:ext uri="{FF2B5EF4-FFF2-40B4-BE49-F238E27FC236}">
                <a16:creationId xmlns:a16="http://schemas.microsoft.com/office/drawing/2014/main" id="{118892D4-706A-7739-BA94-3D990326FCC3}"/>
              </a:ext>
            </a:extLst>
          </p:cNvPr>
          <p:cNvSpPr txBox="1"/>
          <p:nvPr/>
        </p:nvSpPr>
        <p:spPr>
          <a:xfrm>
            <a:off x="9186049" y="196434"/>
            <a:ext cx="3005951" cy="923330"/>
          </a:xfrm>
          <a:prstGeom prst="rect">
            <a:avLst/>
          </a:prstGeom>
          <a:noFill/>
        </p:spPr>
        <p:txBody>
          <a:bodyPr wrap="none" rtlCol="0">
            <a:spAutoFit/>
          </a:bodyPr>
          <a:ls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a:lstStyle>
          <a:p>
            <a:pPr marL="285750" indent="-285750">
              <a:buFont typeface="Wingdings" panose="05000000000000000000" pitchFamily="2" charset="2"/>
              <a:buChar char="à"/>
            </a:pPr>
            <a:r>
              <a:rPr lang="en-US" b="1" dirty="0">
                <a:solidFill>
                  <a:srgbClr val="FF0000"/>
                </a:solidFill>
              </a:rPr>
              <a:t>1 byte= group of 8 bit</a:t>
            </a:r>
          </a:p>
          <a:p>
            <a:pPr marL="285750" indent="-285750">
              <a:buFont typeface="Wingdings" panose="05000000000000000000" pitchFamily="2" charset="2"/>
              <a:buChar char="à"/>
            </a:pPr>
            <a:r>
              <a:rPr lang="en-US" b="1" dirty="0">
                <a:solidFill>
                  <a:srgbClr val="FF0000"/>
                </a:solidFill>
              </a:rPr>
              <a:t>1 word=4 bytes=32 bit</a:t>
            </a:r>
          </a:p>
          <a:p>
            <a:pPr marL="285750" indent="-285750">
              <a:buFont typeface="Wingdings" panose="05000000000000000000" pitchFamily="2" charset="2"/>
              <a:buChar char="à"/>
            </a:pPr>
            <a:r>
              <a:rPr lang="en-US" b="1" dirty="0">
                <a:solidFill>
                  <a:srgbClr val="FF0000"/>
                </a:solidFill>
              </a:rPr>
              <a:t>Block size=128 bit data</a:t>
            </a:r>
          </a:p>
        </p:txBody>
      </p:sp>
    </p:spTree>
    <p:extLst>
      <p:ext uri="{BB962C8B-B14F-4D97-AF65-F5344CB8AC3E}">
        <p14:creationId xmlns:p14="http://schemas.microsoft.com/office/powerpoint/2010/main" val="1563997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7.</a:t>
            </a:r>
            <a:fld id="{421754FC-D64A-4D18-A096-7EF195318587}" type="slidenum">
              <a:rPr lang="en-US" altLang="en-US" sz="1200">
                <a:solidFill>
                  <a:schemeClr val="bg2"/>
                </a:solidFill>
              </a:rPr>
              <a:pPr/>
              <a:t>15</a:t>
            </a:fld>
            <a:endParaRPr lang="en-US" altLang="en-US" sz="1200">
              <a:solidFill>
                <a:schemeClr val="bg2"/>
              </a:solidFill>
            </a:endParaRPr>
          </a:p>
        </p:txBody>
      </p:sp>
      <p:sp>
        <p:nvSpPr>
          <p:cNvPr id="22536" name="Rectangle 7"/>
          <p:cNvSpPr>
            <a:spLocks noChangeArrowheads="1"/>
          </p:cNvSpPr>
          <p:nvPr/>
        </p:nvSpPr>
        <p:spPr bwMode="gray">
          <a:xfrm>
            <a:off x="2235200" y="1"/>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2537"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2538" name="Text Box 9"/>
          <p:cNvSpPr txBox="1">
            <a:spLocks noChangeArrowheads="1"/>
          </p:cNvSpPr>
          <p:nvPr/>
        </p:nvSpPr>
        <p:spPr bwMode="auto">
          <a:xfrm>
            <a:off x="2667000" y="0"/>
            <a:ext cx="27574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latin typeface="Times New Roman" panose="02020603050405020304" pitchFamily="18" charset="0"/>
              </a:rPr>
              <a:t>7.1.4</a:t>
            </a:r>
            <a:r>
              <a:rPr lang="en-US" altLang="en-US" i="1">
                <a:solidFill>
                  <a:schemeClr val="hlink"/>
                </a:solidFill>
                <a:latin typeface="Times New Roman" panose="02020603050405020304" pitchFamily="18" charset="0"/>
              </a:rPr>
              <a:t>  </a:t>
            </a:r>
            <a:r>
              <a:rPr lang="en-US" altLang="en-US" i="1">
                <a:latin typeface="Times New Roman" panose="02020603050405020304" pitchFamily="18" charset="0"/>
              </a:rPr>
              <a:t>Continue</a:t>
            </a:r>
          </a:p>
        </p:txBody>
      </p:sp>
      <p:sp>
        <p:nvSpPr>
          <p:cNvPr id="22539" name="Text Box 10"/>
          <p:cNvSpPr txBox="1">
            <a:spLocks noChangeArrowheads="1"/>
          </p:cNvSpPr>
          <p:nvPr/>
        </p:nvSpPr>
        <p:spPr bwMode="auto">
          <a:xfrm>
            <a:off x="2441575" y="641350"/>
            <a:ext cx="1792288" cy="457200"/>
          </a:xfrm>
          <a:prstGeom prst="rect">
            <a:avLst/>
          </a:prstGeom>
          <a:ln/>
        </p:spPr>
        <p:style>
          <a:lnRef idx="0">
            <a:schemeClr val="accent6"/>
          </a:lnRef>
          <a:fillRef idx="3">
            <a:schemeClr val="accent6"/>
          </a:fillRef>
          <a:effectRef idx="3">
            <a:schemeClr val="accent6"/>
          </a:effectRef>
          <a:fontRef idx="minor">
            <a:schemeClr val="lt1"/>
          </a:fontRef>
        </p:style>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bg1"/>
                </a:solidFill>
                <a:latin typeface="Times New Roman" panose="02020603050405020304" pitchFamily="18" charset="0"/>
              </a:rPr>
              <a:t>Example 7.1</a:t>
            </a:r>
            <a:endParaRPr lang="en-US" altLang="en-US" sz="2000" i="1" dirty="0">
              <a:solidFill>
                <a:schemeClr val="bg1"/>
              </a:solidFill>
              <a:latin typeface="Times New Roman" panose="02020603050405020304" pitchFamily="18" charset="0"/>
            </a:endParaRPr>
          </a:p>
        </p:txBody>
      </p:sp>
      <p:sp>
        <p:nvSpPr>
          <p:cNvPr id="22540" name="Text Box 13"/>
          <p:cNvSpPr txBox="1">
            <a:spLocks noChangeArrowheads="1"/>
          </p:cNvSpPr>
          <p:nvPr/>
        </p:nvSpPr>
        <p:spPr bwMode="auto">
          <a:xfrm>
            <a:off x="3816351" y="1344705"/>
            <a:ext cx="4479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7.4  </a:t>
            </a:r>
            <a:r>
              <a:rPr lang="en-US" altLang="en-US" sz="2000" i="1" dirty="0">
                <a:latin typeface="Times New Roman" panose="02020603050405020304" pitchFamily="18" charset="0"/>
              </a:rPr>
              <a:t>Changing plaintext to state</a:t>
            </a:r>
          </a:p>
        </p:txBody>
      </p:sp>
      <p:pic>
        <p:nvPicPr>
          <p:cNvPr id="22541"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604" y="1995831"/>
            <a:ext cx="8851397" cy="241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2" name="Text Box 15"/>
          <p:cNvSpPr txBox="1">
            <a:spLocks noChangeArrowheads="1"/>
          </p:cNvSpPr>
          <p:nvPr/>
        </p:nvSpPr>
        <p:spPr bwMode="auto">
          <a:xfrm>
            <a:off x="4203956" y="697164"/>
            <a:ext cx="15478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dirty="0">
                <a:latin typeface="Times New Roman" panose="02020603050405020304" pitchFamily="18" charset="0"/>
              </a:rPr>
              <a:t>Continue</a:t>
            </a:r>
          </a:p>
        </p:txBody>
      </p:sp>
      <p:pic>
        <p:nvPicPr>
          <p:cNvPr id="3" name="Picture 2">
            <a:extLst>
              <a:ext uri="{FF2B5EF4-FFF2-40B4-BE49-F238E27FC236}">
                <a16:creationId xmlns:a16="http://schemas.microsoft.com/office/drawing/2014/main" id="{365E5BF0-5A81-4D47-BE7D-0CBD6217E068}"/>
              </a:ext>
            </a:extLst>
          </p:cNvPr>
          <p:cNvPicPr>
            <a:picLocks noChangeAspect="1"/>
          </p:cNvPicPr>
          <p:nvPr/>
        </p:nvPicPr>
        <p:blipFill>
          <a:blip r:embed="rId4"/>
          <a:stretch>
            <a:fillRect/>
          </a:stretch>
        </p:blipFill>
        <p:spPr>
          <a:xfrm>
            <a:off x="1444557" y="4757870"/>
            <a:ext cx="7959861" cy="2100129"/>
          </a:xfrm>
          <a:prstGeom prst="rect">
            <a:avLst/>
          </a:prstGeom>
        </p:spPr>
      </p:pic>
    </p:spTree>
    <p:extLst>
      <p:ext uri="{BB962C8B-B14F-4D97-AF65-F5344CB8AC3E}">
        <p14:creationId xmlns:p14="http://schemas.microsoft.com/office/powerpoint/2010/main" val="537965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6261" y="99120"/>
            <a:ext cx="8641739" cy="1169640"/>
          </a:xfrm>
        </p:spPr>
        <p:txBody>
          <a:bodyPr>
            <a:normAutofit fontScale="90000"/>
          </a:bodyPr>
          <a:lstStyle/>
          <a:p>
            <a:r>
              <a:rPr lang="en-US" altLang="en-US" b="1" i="1" dirty="0">
                <a:latin typeface="Times New Roman" panose="02020603050405020304" pitchFamily="18" charset="0"/>
              </a:rPr>
              <a:t>7.1.4  Data Units.</a:t>
            </a:r>
            <a:br>
              <a:rPr lang="en-US" altLang="en-US" b="1" i="1" dirty="0">
                <a:latin typeface="Times New Roman" panose="02020603050405020304" pitchFamily="18" charset="0"/>
              </a:rPr>
            </a:br>
            <a:endParaRPr lang="en-US" b="1" dirty="0"/>
          </a:p>
        </p:txBody>
      </p:sp>
      <p:sp>
        <p:nvSpPr>
          <p:cNvPr id="4" name="Slide Number Placeholder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16</a:t>
            </a:fld>
            <a:endParaRPr lang="en-US" dirty="0">
              <a:solidFill>
                <a:prstClr val="white">
                  <a:lumMod val="65000"/>
                  <a:lumOff val="35000"/>
                </a:prstClr>
              </a:solidFill>
            </a:endParaRPr>
          </a:p>
        </p:txBody>
      </p:sp>
      <p:sp>
        <p:nvSpPr>
          <p:cNvPr id="5" name="Text Box 13"/>
          <p:cNvSpPr txBox="1">
            <a:spLocks noChangeArrowheads="1"/>
          </p:cNvSpPr>
          <p:nvPr/>
        </p:nvSpPr>
        <p:spPr bwMode="auto">
          <a:xfrm>
            <a:off x="2273914" y="1040160"/>
            <a:ext cx="6673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7.3  </a:t>
            </a:r>
            <a:r>
              <a:rPr lang="en-US" altLang="en-US" sz="2000" i="1" dirty="0">
                <a:latin typeface="Times New Roman" panose="02020603050405020304" pitchFamily="18" charset="0"/>
              </a:rPr>
              <a:t>Block-to-state and state-to-block transformation</a:t>
            </a:r>
          </a:p>
        </p:txBody>
      </p:sp>
      <p:pic>
        <p:nvPicPr>
          <p:cNvPr id="6"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260" y="1577571"/>
            <a:ext cx="8100102" cy="404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0341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7.</a:t>
            </a:r>
            <a:fld id="{48048398-A961-4392-A960-D67EAAD7B424}" type="slidenum">
              <a:rPr lang="en-US" altLang="en-US" sz="1200">
                <a:solidFill>
                  <a:schemeClr val="bg2"/>
                </a:solidFill>
              </a:rPr>
              <a:pPr/>
              <a:t>17</a:t>
            </a:fld>
            <a:endParaRPr lang="en-US" altLang="en-US" sz="1200">
              <a:solidFill>
                <a:schemeClr val="bg2"/>
              </a:solidFill>
            </a:endParaRPr>
          </a:p>
        </p:txBody>
      </p:sp>
      <p:sp>
        <p:nvSpPr>
          <p:cNvPr id="28682" name="Text Box 9"/>
          <p:cNvSpPr txBox="1">
            <a:spLocks noChangeArrowheads="1"/>
          </p:cNvSpPr>
          <p:nvPr/>
        </p:nvSpPr>
        <p:spPr bwMode="auto">
          <a:xfrm>
            <a:off x="2667001" y="1"/>
            <a:ext cx="33505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dirty="0">
                <a:solidFill>
                  <a:schemeClr val="bg1"/>
                </a:solidFill>
                <a:latin typeface="Times New Roman" panose="02020603050405020304" pitchFamily="18" charset="0"/>
              </a:rPr>
              <a:t>7.2.1  Substitution</a:t>
            </a:r>
          </a:p>
        </p:txBody>
      </p:sp>
      <p:sp>
        <p:nvSpPr>
          <p:cNvPr id="1015818" name="Rectangle 10"/>
          <p:cNvSpPr>
            <a:spLocks noChangeArrowheads="1"/>
          </p:cNvSpPr>
          <p:nvPr/>
        </p:nvSpPr>
        <p:spPr bwMode="auto">
          <a:xfrm>
            <a:off x="918882" y="1043971"/>
            <a:ext cx="8610600" cy="954107"/>
          </a:xfrm>
          <a:prstGeom prst="rect">
            <a:avLst/>
          </a:prstGeom>
          <a:noFill/>
          <a:ln w="9525">
            <a:noFill/>
            <a:miter lim="800000"/>
            <a:headEnd/>
            <a:tailEnd/>
          </a:ln>
          <a:effectLst/>
        </p:spPr>
        <p:txBody>
          <a:bodyPr wrap="square" anchor="ctr">
            <a:spAutoFit/>
          </a:bodyPr>
          <a:lstStyle/>
          <a:p>
            <a:pPr algn="just" eaLnBrk="1" hangingPunct="1">
              <a:defRPr/>
            </a:pPr>
            <a:r>
              <a:rPr lang="en-US" sz="2800" i="1" dirty="0">
                <a:effectLst>
                  <a:outerShdw blurRad="38100" dist="38100" dir="2700000" algn="tl">
                    <a:srgbClr val="C0C0C0"/>
                  </a:outerShdw>
                </a:effectLst>
                <a:latin typeface="Times New Roman" pitchFamily="18" charset="0"/>
              </a:rPr>
              <a:t>AES, like DES, uses substitution. AES uses two invertible transformations.</a:t>
            </a:r>
          </a:p>
        </p:txBody>
      </p:sp>
      <p:sp>
        <p:nvSpPr>
          <p:cNvPr id="28684" name="Rectangle 11"/>
          <p:cNvSpPr>
            <a:spLocks noChangeArrowheads="1"/>
          </p:cNvSpPr>
          <p:nvPr/>
        </p:nvSpPr>
        <p:spPr bwMode="auto">
          <a:xfrm>
            <a:off x="838200" y="1628775"/>
            <a:ext cx="9829800" cy="1800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dirty="0">
                <a:solidFill>
                  <a:schemeClr val="folHlink"/>
                </a:solidFill>
                <a:latin typeface="Times New Roman" panose="02020603050405020304" pitchFamily="18" charset="0"/>
              </a:rPr>
              <a:t>SubBytes</a:t>
            </a:r>
          </a:p>
          <a:p>
            <a:pPr algn="just"/>
            <a:r>
              <a:rPr lang="en-US" altLang="en-US" sz="2800" i="1" dirty="0">
                <a:latin typeface="Times New Roman" panose="02020603050405020304" pitchFamily="18" charset="0"/>
              </a:rPr>
              <a:t>The first transformation, SubBytes, is used at the encryption site. To substitute a byte, we interpret the byte as two hexadecimal digits.</a:t>
            </a:r>
          </a:p>
        </p:txBody>
      </p:sp>
      <p:sp>
        <p:nvSpPr>
          <p:cNvPr id="28685" name="Line 12"/>
          <p:cNvSpPr>
            <a:spLocks noChangeShapeType="1"/>
          </p:cNvSpPr>
          <p:nvPr/>
        </p:nvSpPr>
        <p:spPr bwMode="auto">
          <a:xfrm>
            <a:off x="1066800" y="4995303"/>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6" name="Line 13"/>
          <p:cNvSpPr>
            <a:spLocks noChangeShapeType="1"/>
          </p:cNvSpPr>
          <p:nvPr/>
        </p:nvSpPr>
        <p:spPr bwMode="auto">
          <a:xfrm>
            <a:off x="1068388" y="6062103"/>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7" name="Rectangle 14"/>
          <p:cNvSpPr>
            <a:spLocks noChangeArrowheads="1"/>
          </p:cNvSpPr>
          <p:nvPr/>
        </p:nvSpPr>
        <p:spPr bwMode="auto">
          <a:xfrm>
            <a:off x="1104900" y="5087378"/>
            <a:ext cx="8077200" cy="946150"/>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sz="2800" dirty="0"/>
              <a:t>The SubBytes operation involves 16 independent byte-to-byte transformations.</a:t>
            </a:r>
          </a:p>
        </p:txBody>
      </p:sp>
      <p:grpSp>
        <p:nvGrpSpPr>
          <p:cNvPr id="28688" name="Group 15"/>
          <p:cNvGrpSpPr>
            <a:grpSpLocks/>
          </p:cNvGrpSpPr>
          <p:nvPr/>
        </p:nvGrpSpPr>
        <p:grpSpPr bwMode="auto">
          <a:xfrm>
            <a:off x="1066800" y="4352365"/>
            <a:ext cx="1143000" cy="566738"/>
            <a:chOff x="1200" y="1248"/>
            <a:chExt cx="720" cy="357"/>
          </a:xfrm>
        </p:grpSpPr>
        <p:pic>
          <p:nvPicPr>
            <p:cNvPr id="28689"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0" name="Text Box 17"/>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dirty="0">
                  <a:solidFill>
                    <a:schemeClr val="hlink"/>
                  </a:solidFill>
                  <a:latin typeface="Times New Roman" panose="02020603050405020304" pitchFamily="18" charset="0"/>
                </a:rPr>
                <a:t>Note</a:t>
              </a:r>
            </a:p>
          </p:txBody>
        </p:sp>
      </p:grpSp>
      <p:sp>
        <p:nvSpPr>
          <p:cNvPr id="2" name="Title 1">
            <a:extLst>
              <a:ext uri="{FF2B5EF4-FFF2-40B4-BE49-F238E27FC236}">
                <a16:creationId xmlns:a16="http://schemas.microsoft.com/office/drawing/2014/main" id="{0BF61485-2031-E480-6BA9-240DF7A65F27}"/>
              </a:ext>
            </a:extLst>
          </p:cNvPr>
          <p:cNvSpPr txBox="1">
            <a:spLocks/>
          </p:cNvSpPr>
          <p:nvPr/>
        </p:nvSpPr>
        <p:spPr>
          <a:xfrm>
            <a:off x="824752" y="260649"/>
            <a:ext cx="7647756" cy="726976"/>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latin typeface="Times" pitchFamily="18" charset="0"/>
              </a:rPr>
              <a:t>SubBytes</a:t>
            </a:r>
            <a:endParaRPr lang="en-US" b="1" dirty="0"/>
          </a:p>
        </p:txBody>
      </p:sp>
    </p:spTree>
    <p:extLst>
      <p:ext uri="{BB962C8B-B14F-4D97-AF65-F5344CB8AC3E}">
        <p14:creationId xmlns:p14="http://schemas.microsoft.com/office/powerpoint/2010/main" val="2065658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18</a:t>
            </a:fld>
            <a:endParaRPr lang="en-US"/>
          </a:p>
        </p:txBody>
      </p:sp>
      <p:pic>
        <p:nvPicPr>
          <p:cNvPr id="5" name="Picture 4"/>
          <p:cNvPicPr>
            <a:picLocks noChangeAspect="1"/>
          </p:cNvPicPr>
          <p:nvPr/>
        </p:nvPicPr>
        <p:blipFill>
          <a:blip r:embed="rId2"/>
          <a:stretch>
            <a:fillRect/>
          </a:stretch>
        </p:blipFill>
        <p:spPr>
          <a:xfrm>
            <a:off x="360708" y="544753"/>
            <a:ext cx="5751215" cy="3755397"/>
          </a:xfrm>
          <a:prstGeom prst="rect">
            <a:avLst/>
          </a:prstGeom>
        </p:spPr>
      </p:pic>
      <p:grpSp>
        <p:nvGrpSpPr>
          <p:cNvPr id="9" name="Group 8"/>
          <p:cNvGrpSpPr/>
          <p:nvPr/>
        </p:nvGrpSpPr>
        <p:grpSpPr>
          <a:xfrm>
            <a:off x="360708" y="4567810"/>
            <a:ext cx="6225748" cy="1908897"/>
            <a:chOff x="2232148" y="4460789"/>
            <a:chExt cx="6225748" cy="1908897"/>
          </a:xfrm>
        </p:grpSpPr>
        <p:pic>
          <p:nvPicPr>
            <p:cNvPr id="4" name="Picture 3"/>
            <p:cNvPicPr>
              <a:picLocks noChangeAspect="1"/>
            </p:cNvPicPr>
            <p:nvPr/>
          </p:nvPicPr>
          <p:blipFill>
            <a:blip r:embed="rId3"/>
            <a:stretch>
              <a:fillRect/>
            </a:stretch>
          </p:blipFill>
          <p:spPr>
            <a:xfrm>
              <a:off x="2384852" y="4574002"/>
              <a:ext cx="6073044" cy="1795684"/>
            </a:xfrm>
            <a:prstGeom prst="rect">
              <a:avLst/>
            </a:prstGeom>
          </p:spPr>
        </p:pic>
        <p:sp>
          <p:nvSpPr>
            <p:cNvPr id="6" name="Rectangle 5"/>
            <p:cNvSpPr/>
            <p:nvPr/>
          </p:nvSpPr>
          <p:spPr>
            <a:xfrm>
              <a:off x="2232148" y="4460789"/>
              <a:ext cx="3095438" cy="407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6200560" y="489906"/>
            <a:ext cx="5263536" cy="4004263"/>
            <a:chOff x="6200560" y="489906"/>
            <a:chExt cx="5263536" cy="4004263"/>
          </a:xfrm>
        </p:grpSpPr>
        <p:pic>
          <p:nvPicPr>
            <p:cNvPr id="7" name="Picture 6"/>
            <p:cNvPicPr>
              <a:picLocks noChangeAspect="1"/>
            </p:cNvPicPr>
            <p:nvPr/>
          </p:nvPicPr>
          <p:blipFill>
            <a:blip r:embed="rId4"/>
            <a:stretch>
              <a:fillRect/>
            </a:stretch>
          </p:blipFill>
          <p:spPr>
            <a:xfrm>
              <a:off x="6200560" y="489906"/>
              <a:ext cx="5263536" cy="2043229"/>
            </a:xfrm>
            <a:prstGeom prst="rect">
              <a:avLst/>
            </a:prstGeom>
          </p:spPr>
        </p:pic>
        <p:pic>
          <p:nvPicPr>
            <p:cNvPr id="8" name="Picture 7"/>
            <p:cNvPicPr>
              <a:picLocks noChangeAspect="1"/>
            </p:cNvPicPr>
            <p:nvPr/>
          </p:nvPicPr>
          <p:blipFill>
            <a:blip r:embed="rId5"/>
            <a:stretch>
              <a:fillRect/>
            </a:stretch>
          </p:blipFill>
          <p:spPr>
            <a:xfrm>
              <a:off x="6243505" y="2471350"/>
              <a:ext cx="5192826" cy="2022819"/>
            </a:xfrm>
            <a:prstGeom prst="rect">
              <a:avLst/>
            </a:prstGeom>
          </p:spPr>
        </p:pic>
      </p:grpSp>
      <p:sp>
        <p:nvSpPr>
          <p:cNvPr id="3" name="Rectangle 2">
            <a:extLst>
              <a:ext uri="{FF2B5EF4-FFF2-40B4-BE49-F238E27FC236}">
                <a16:creationId xmlns:a16="http://schemas.microsoft.com/office/drawing/2014/main" id="{031479F9-1F99-36CB-3DB0-5F9F5D263782}"/>
              </a:ext>
            </a:extLst>
          </p:cNvPr>
          <p:cNvSpPr/>
          <p:nvPr/>
        </p:nvSpPr>
        <p:spPr>
          <a:xfrm>
            <a:off x="6947647" y="4733365"/>
            <a:ext cx="5023455" cy="1200329"/>
          </a:xfrm>
          <a:prstGeom prst="rect">
            <a:avLst/>
          </a:prstGeom>
        </p:spPr>
        <p:txBody>
          <a:bodyPr wrap="square">
            <a:spAutoFit/>
          </a:bodyPr>
          <a:lstStyle/>
          <a:p>
            <a:pPr algn="just"/>
            <a:r>
              <a:rPr lang="en-US" i="1" dirty="0">
                <a:solidFill>
                  <a:srgbClr val="000000"/>
                </a:solidFill>
                <a:latin typeface="ff9"/>
              </a:rPr>
              <a:t>SubBytes is simply a table lookup using a</a:t>
            </a:r>
            <a:r>
              <a:rPr lang="en-US" i="1" dirty="0">
                <a:solidFill>
                  <a:srgbClr val="000000"/>
                </a:solidFill>
                <a:latin typeface="Roboto"/>
              </a:rPr>
              <a:t> </a:t>
            </a:r>
            <a:r>
              <a:rPr lang="en-US" i="1" dirty="0">
                <a:solidFill>
                  <a:srgbClr val="000000"/>
                </a:solidFill>
                <a:latin typeface="ff5"/>
              </a:rPr>
              <a:t>16</a:t>
            </a:r>
            <a:r>
              <a:rPr lang="en-US" i="1" dirty="0">
                <a:solidFill>
                  <a:srgbClr val="000000"/>
                </a:solidFill>
                <a:latin typeface="ff0"/>
              </a:rPr>
              <a:t>×</a:t>
            </a:r>
            <a:r>
              <a:rPr lang="en-US" i="1" dirty="0">
                <a:solidFill>
                  <a:srgbClr val="000000"/>
                </a:solidFill>
                <a:latin typeface="ff5"/>
              </a:rPr>
              <a:t>16</a:t>
            </a:r>
            <a:r>
              <a:rPr lang="en-US" i="1" dirty="0">
                <a:solidFill>
                  <a:srgbClr val="000000"/>
                </a:solidFill>
                <a:latin typeface="Roboto"/>
              </a:rPr>
              <a:t> </a:t>
            </a:r>
            <a:r>
              <a:rPr lang="en-US" i="1" dirty="0">
                <a:solidFill>
                  <a:srgbClr val="000000"/>
                </a:solidFill>
                <a:latin typeface="ff9"/>
              </a:rPr>
              <a:t>matrix of byte values called an</a:t>
            </a:r>
            <a:r>
              <a:rPr lang="en-US" i="1" dirty="0">
                <a:solidFill>
                  <a:srgbClr val="000000"/>
                </a:solidFill>
                <a:latin typeface="Roboto"/>
              </a:rPr>
              <a:t> </a:t>
            </a:r>
            <a:r>
              <a:rPr lang="en-US" b="1" i="1" dirty="0">
                <a:solidFill>
                  <a:srgbClr val="000000"/>
                </a:solidFill>
                <a:latin typeface="ff7"/>
              </a:rPr>
              <a:t>s-box</a:t>
            </a:r>
            <a:r>
              <a:rPr lang="en-US" i="1" dirty="0">
                <a:solidFill>
                  <a:srgbClr val="000000"/>
                </a:solidFill>
                <a:latin typeface="Roboto"/>
              </a:rPr>
              <a:t>. </a:t>
            </a:r>
          </a:p>
          <a:p>
            <a:pPr algn="just"/>
            <a:r>
              <a:rPr lang="en-US" i="1" dirty="0">
                <a:solidFill>
                  <a:srgbClr val="000000"/>
                </a:solidFill>
                <a:latin typeface="ff9"/>
              </a:rPr>
              <a:t>This matrix consists of all the possible combinations of an</a:t>
            </a:r>
            <a:r>
              <a:rPr lang="en-US" i="1" dirty="0">
                <a:solidFill>
                  <a:srgbClr val="000000"/>
                </a:solidFill>
                <a:latin typeface="Roboto"/>
              </a:rPr>
              <a:t> </a:t>
            </a:r>
            <a:r>
              <a:rPr lang="en-US" i="1" dirty="0">
                <a:solidFill>
                  <a:srgbClr val="000000"/>
                </a:solidFill>
                <a:latin typeface="ff5"/>
              </a:rPr>
              <a:t>8</a:t>
            </a:r>
            <a:r>
              <a:rPr lang="en-US" i="1" dirty="0">
                <a:solidFill>
                  <a:srgbClr val="000000"/>
                </a:solidFill>
                <a:latin typeface="Roboto"/>
              </a:rPr>
              <a:t> </a:t>
            </a:r>
            <a:r>
              <a:rPr lang="en-US" i="1" dirty="0">
                <a:solidFill>
                  <a:srgbClr val="000000"/>
                </a:solidFill>
                <a:latin typeface="ff9"/>
              </a:rPr>
              <a:t>bit sequence (</a:t>
            </a:r>
            <a:r>
              <a:rPr lang="en-US" i="1" dirty="0">
                <a:solidFill>
                  <a:srgbClr val="000000"/>
                </a:solidFill>
                <a:latin typeface="ff5"/>
              </a:rPr>
              <a:t>2</a:t>
            </a:r>
            <a:r>
              <a:rPr lang="en-US" i="1" dirty="0">
                <a:solidFill>
                  <a:srgbClr val="000000"/>
                </a:solidFill>
                <a:latin typeface="ff4"/>
              </a:rPr>
              <a:t>8</a:t>
            </a:r>
            <a:r>
              <a:rPr lang="en-US" i="1" dirty="0">
                <a:solidFill>
                  <a:srgbClr val="000000"/>
                </a:solidFill>
                <a:latin typeface="ff5"/>
              </a:rPr>
              <a:t>= 16</a:t>
            </a:r>
            <a:r>
              <a:rPr lang="en-US" i="1" dirty="0">
                <a:solidFill>
                  <a:srgbClr val="000000"/>
                </a:solidFill>
                <a:latin typeface="ff0"/>
              </a:rPr>
              <a:t>×</a:t>
            </a:r>
            <a:r>
              <a:rPr lang="en-US" i="1" dirty="0">
                <a:solidFill>
                  <a:srgbClr val="000000"/>
                </a:solidFill>
                <a:latin typeface="ff5"/>
              </a:rPr>
              <a:t>16 = 256</a:t>
            </a:r>
            <a:r>
              <a:rPr lang="en-US" i="1" dirty="0">
                <a:solidFill>
                  <a:srgbClr val="000000"/>
                </a:solidFill>
                <a:latin typeface="ff9"/>
              </a:rPr>
              <a:t>).</a:t>
            </a:r>
            <a:endParaRPr lang="en-US" i="1" dirty="0">
              <a:solidFill>
                <a:srgbClr val="000000"/>
              </a:solidFill>
              <a:latin typeface="Roboto"/>
            </a:endParaRPr>
          </a:p>
        </p:txBody>
      </p:sp>
      <p:sp>
        <p:nvSpPr>
          <p:cNvPr id="11" name="TextBox 10">
            <a:extLst>
              <a:ext uri="{FF2B5EF4-FFF2-40B4-BE49-F238E27FC236}">
                <a16:creationId xmlns:a16="http://schemas.microsoft.com/office/drawing/2014/main" id="{0AB50E5C-6140-04ED-BDB0-194B68DE591E}"/>
              </a:ext>
            </a:extLst>
          </p:cNvPr>
          <p:cNvSpPr txBox="1"/>
          <p:nvPr/>
        </p:nvSpPr>
        <p:spPr>
          <a:xfrm>
            <a:off x="4088912" y="1160718"/>
            <a:ext cx="2938451" cy="369332"/>
          </a:xfrm>
          <a:prstGeom prst="rect">
            <a:avLst/>
          </a:prstGeom>
          <a:noFill/>
        </p:spPr>
        <p:txBody>
          <a:bodyPr wrap="square" rtlCol="0">
            <a:spAutoFit/>
          </a:bodyPr>
          <a:lstStyle/>
          <a:p>
            <a:pPr marL="285750" indent="-285750">
              <a:buFont typeface="Wingdings" panose="05000000000000000000" pitchFamily="2" charset="2"/>
              <a:buChar char="à"/>
            </a:pPr>
            <a:r>
              <a:rPr lang="en-US" b="1" dirty="0">
                <a:solidFill>
                  <a:srgbClr val="FF0000"/>
                </a:solidFill>
              </a:rPr>
              <a:t>16×16= S-box</a:t>
            </a:r>
          </a:p>
        </p:txBody>
      </p:sp>
      <p:cxnSp>
        <p:nvCxnSpPr>
          <p:cNvPr id="12" name="Straight Arrow Connector 11">
            <a:extLst>
              <a:ext uri="{FF2B5EF4-FFF2-40B4-BE49-F238E27FC236}">
                <a16:creationId xmlns:a16="http://schemas.microsoft.com/office/drawing/2014/main" id="{DEE88F72-D66D-3CC9-9C8B-A95EE6B0AFD7}"/>
              </a:ext>
            </a:extLst>
          </p:cNvPr>
          <p:cNvCxnSpPr>
            <a:cxnSpLocks/>
          </p:cNvCxnSpPr>
          <p:nvPr/>
        </p:nvCxnSpPr>
        <p:spPr>
          <a:xfrm flipH="1">
            <a:off x="3731819" y="1335741"/>
            <a:ext cx="499522" cy="246012"/>
          </a:xfrm>
          <a:prstGeom prst="straightConnector1">
            <a:avLst/>
          </a:prstGeom>
          <a:ln w="19050">
            <a:solidFill>
              <a:srgbClr val="FF0000"/>
            </a:solidFill>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DE57B435-6652-DB56-08C8-96542000363D}"/>
                  </a:ext>
                </a:extLst>
              </p14:cNvPr>
              <p14:cNvContentPartPr/>
              <p14:nvPr/>
            </p14:nvContentPartPr>
            <p14:xfrm>
              <a:off x="5647814" y="5683779"/>
              <a:ext cx="860040" cy="100800"/>
            </p14:xfrm>
          </p:contentPart>
        </mc:Choice>
        <mc:Fallback xmlns="">
          <p:pic>
            <p:nvPicPr>
              <p:cNvPr id="13" name="Ink 12">
                <a:extLst>
                  <a:ext uri="{FF2B5EF4-FFF2-40B4-BE49-F238E27FC236}">
                    <a16:creationId xmlns:a16="http://schemas.microsoft.com/office/drawing/2014/main" id="{DE57B435-6652-DB56-08C8-96542000363D}"/>
                  </a:ext>
                </a:extLst>
              </p:cNvPr>
              <p:cNvPicPr/>
              <p:nvPr/>
            </p:nvPicPr>
            <p:blipFill>
              <a:blip r:embed="rId7"/>
              <a:stretch>
                <a:fillRect/>
              </a:stretch>
            </p:blipFill>
            <p:spPr>
              <a:xfrm>
                <a:off x="5557814" y="5503779"/>
                <a:ext cx="103968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8CBD409C-F897-689D-CDBA-D221D73B382E}"/>
                  </a:ext>
                </a:extLst>
              </p14:cNvPr>
              <p14:cNvContentPartPr/>
              <p14:nvPr/>
            </p14:nvContentPartPr>
            <p14:xfrm>
              <a:off x="663254" y="5997699"/>
              <a:ext cx="5032440" cy="225000"/>
            </p14:xfrm>
          </p:contentPart>
        </mc:Choice>
        <mc:Fallback xmlns="">
          <p:pic>
            <p:nvPicPr>
              <p:cNvPr id="14" name="Ink 13">
                <a:extLst>
                  <a:ext uri="{FF2B5EF4-FFF2-40B4-BE49-F238E27FC236}">
                    <a16:creationId xmlns:a16="http://schemas.microsoft.com/office/drawing/2014/main" id="{8CBD409C-F897-689D-CDBA-D221D73B382E}"/>
                  </a:ext>
                </a:extLst>
              </p:cNvPr>
              <p:cNvPicPr/>
              <p:nvPr/>
            </p:nvPicPr>
            <p:blipFill>
              <a:blip r:embed="rId9"/>
              <a:stretch>
                <a:fillRect/>
              </a:stretch>
            </p:blipFill>
            <p:spPr>
              <a:xfrm>
                <a:off x="573254" y="5817699"/>
                <a:ext cx="5212080" cy="584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9A34451C-7F39-9D8B-E3D7-E0E41366E85B}"/>
                  </a:ext>
                </a:extLst>
              </p14:cNvPr>
              <p14:cNvContentPartPr/>
              <p14:nvPr/>
            </p14:nvContentPartPr>
            <p14:xfrm>
              <a:off x="5701454" y="5988339"/>
              <a:ext cx="360" cy="360"/>
            </p14:xfrm>
          </p:contentPart>
        </mc:Choice>
        <mc:Fallback xmlns="">
          <p:pic>
            <p:nvPicPr>
              <p:cNvPr id="15" name="Ink 14">
                <a:extLst>
                  <a:ext uri="{FF2B5EF4-FFF2-40B4-BE49-F238E27FC236}">
                    <a16:creationId xmlns:a16="http://schemas.microsoft.com/office/drawing/2014/main" id="{9A34451C-7F39-9D8B-E3D7-E0E41366E85B}"/>
                  </a:ext>
                </a:extLst>
              </p:cNvPr>
              <p:cNvPicPr/>
              <p:nvPr/>
            </p:nvPicPr>
            <p:blipFill>
              <a:blip r:embed="rId11"/>
              <a:stretch>
                <a:fillRect/>
              </a:stretch>
            </p:blipFill>
            <p:spPr>
              <a:xfrm>
                <a:off x="5611814" y="5808339"/>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00D43507-BA84-B716-1057-F63FD1917C1A}"/>
                  </a:ext>
                </a:extLst>
              </p14:cNvPr>
              <p14:cNvContentPartPr/>
              <p14:nvPr/>
            </p14:nvContentPartPr>
            <p14:xfrm>
              <a:off x="5591654" y="5970339"/>
              <a:ext cx="702000" cy="45720"/>
            </p14:xfrm>
          </p:contentPart>
        </mc:Choice>
        <mc:Fallback xmlns="">
          <p:pic>
            <p:nvPicPr>
              <p:cNvPr id="16" name="Ink 15">
                <a:extLst>
                  <a:ext uri="{FF2B5EF4-FFF2-40B4-BE49-F238E27FC236}">
                    <a16:creationId xmlns:a16="http://schemas.microsoft.com/office/drawing/2014/main" id="{00D43507-BA84-B716-1057-F63FD1917C1A}"/>
                  </a:ext>
                </a:extLst>
              </p:cNvPr>
              <p:cNvPicPr/>
              <p:nvPr/>
            </p:nvPicPr>
            <p:blipFill>
              <a:blip r:embed="rId13"/>
              <a:stretch>
                <a:fillRect/>
              </a:stretch>
            </p:blipFill>
            <p:spPr>
              <a:xfrm>
                <a:off x="5502014" y="5790699"/>
                <a:ext cx="88164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C7A54233-E345-4542-95D8-1B36938E74B5}"/>
                  </a:ext>
                </a:extLst>
              </p14:cNvPr>
              <p14:cNvContentPartPr/>
              <p14:nvPr/>
            </p14:nvContentPartPr>
            <p14:xfrm>
              <a:off x="510974" y="6090579"/>
              <a:ext cx="4491720" cy="301320"/>
            </p14:xfrm>
          </p:contentPart>
        </mc:Choice>
        <mc:Fallback xmlns="">
          <p:pic>
            <p:nvPicPr>
              <p:cNvPr id="17" name="Ink 16">
                <a:extLst>
                  <a:ext uri="{FF2B5EF4-FFF2-40B4-BE49-F238E27FC236}">
                    <a16:creationId xmlns:a16="http://schemas.microsoft.com/office/drawing/2014/main" id="{C7A54233-E345-4542-95D8-1B36938E74B5}"/>
                  </a:ext>
                </a:extLst>
              </p:cNvPr>
              <p:cNvPicPr/>
              <p:nvPr/>
            </p:nvPicPr>
            <p:blipFill>
              <a:blip r:embed="rId15"/>
              <a:stretch>
                <a:fillRect/>
              </a:stretch>
            </p:blipFill>
            <p:spPr>
              <a:xfrm>
                <a:off x="421334" y="5910939"/>
                <a:ext cx="4671360" cy="660960"/>
              </a:xfrm>
              <a:prstGeom prst="rect">
                <a:avLst/>
              </a:prstGeom>
            </p:spPr>
          </p:pic>
        </mc:Fallback>
      </mc:AlternateContent>
    </p:spTree>
    <p:extLst>
      <p:ext uri="{BB962C8B-B14F-4D97-AF65-F5344CB8AC3E}">
        <p14:creationId xmlns:p14="http://schemas.microsoft.com/office/powerpoint/2010/main" val="2497778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19</a:t>
            </a:fld>
            <a:endParaRPr lang="en-US"/>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4611538"/>
            <a:ext cx="6887185" cy="2040648"/>
          </a:xfrm>
          <a:prstGeom prst="rect">
            <a:avLst/>
          </a:prstGeom>
        </p:spPr>
      </p:pic>
      <p:grpSp>
        <p:nvGrpSpPr>
          <p:cNvPr id="4" name="Group 3"/>
          <p:cNvGrpSpPr/>
          <p:nvPr/>
        </p:nvGrpSpPr>
        <p:grpSpPr>
          <a:xfrm>
            <a:off x="5907412" y="502262"/>
            <a:ext cx="5791462" cy="4553832"/>
            <a:chOff x="6200560" y="489906"/>
            <a:chExt cx="5263536" cy="4004263"/>
          </a:xfrm>
        </p:grpSpPr>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200560" y="489906"/>
              <a:ext cx="5263536" cy="2043229"/>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6243505" y="2471350"/>
              <a:ext cx="5192826" cy="2022819"/>
            </a:xfrm>
            <a:prstGeom prst="rect">
              <a:avLst/>
            </a:prstGeom>
          </p:spPr>
        </p:pic>
      </p:grpSp>
      <p:pic>
        <p:nvPicPr>
          <p:cNvPr id="7" name="Picture 6"/>
          <p:cNvPicPr>
            <a:picLocks noChangeAspect="1"/>
          </p:cNvPicPr>
          <p:nvPr/>
        </p:nvPicPr>
        <p:blipFill>
          <a:blip r:embed="rId8"/>
          <a:stretch>
            <a:fillRect/>
          </a:stretch>
        </p:blipFill>
        <p:spPr>
          <a:xfrm>
            <a:off x="549523" y="502262"/>
            <a:ext cx="5132720" cy="728045"/>
          </a:xfrm>
          <a:prstGeom prst="rect">
            <a:avLst/>
          </a:prstGeom>
        </p:spPr>
      </p:pic>
      <p:sp>
        <p:nvSpPr>
          <p:cNvPr id="8" name="TextBox 7">
            <a:extLst>
              <a:ext uri="{FF2B5EF4-FFF2-40B4-BE49-F238E27FC236}">
                <a16:creationId xmlns:a16="http://schemas.microsoft.com/office/drawing/2014/main" id="{2F07BE41-DBA5-9733-5D2D-B319096D2265}"/>
              </a:ext>
            </a:extLst>
          </p:cNvPr>
          <p:cNvSpPr txBox="1"/>
          <p:nvPr/>
        </p:nvSpPr>
        <p:spPr>
          <a:xfrm>
            <a:off x="9136778" y="344163"/>
            <a:ext cx="2938451" cy="369332"/>
          </a:xfrm>
          <a:prstGeom prst="rect">
            <a:avLst/>
          </a:prstGeom>
          <a:noFill/>
        </p:spPr>
        <p:txBody>
          <a:bodyPr wrap="square" rtlCol="0">
            <a:spAutoFit/>
          </a:bodyPr>
          <a:lstStyle/>
          <a:p>
            <a:r>
              <a:rPr lang="en-US" b="1" dirty="0">
                <a:solidFill>
                  <a:srgbClr val="FF0000"/>
                </a:solidFill>
              </a:rPr>
              <a:t>16×16= S-box</a:t>
            </a:r>
          </a:p>
        </p:txBody>
      </p:sp>
      <p:cxnSp>
        <p:nvCxnSpPr>
          <p:cNvPr id="9" name="Straight Arrow Connector 8">
            <a:extLst>
              <a:ext uri="{FF2B5EF4-FFF2-40B4-BE49-F238E27FC236}">
                <a16:creationId xmlns:a16="http://schemas.microsoft.com/office/drawing/2014/main" id="{6E909726-0B33-1D3A-6AD4-DFEC31EBD9A4}"/>
              </a:ext>
            </a:extLst>
          </p:cNvPr>
          <p:cNvCxnSpPr>
            <a:cxnSpLocks/>
          </p:cNvCxnSpPr>
          <p:nvPr/>
        </p:nvCxnSpPr>
        <p:spPr>
          <a:xfrm flipH="1">
            <a:off x="9136778" y="619782"/>
            <a:ext cx="185540" cy="178961"/>
          </a:xfrm>
          <a:prstGeom prst="straightConnector1">
            <a:avLst/>
          </a:prstGeom>
          <a:ln w="28575">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 name="Oval 9">
            <a:extLst>
              <a:ext uri="{FF2B5EF4-FFF2-40B4-BE49-F238E27FC236}">
                <a16:creationId xmlns:a16="http://schemas.microsoft.com/office/drawing/2014/main" id="{00D6A3FE-6447-ACDF-33C3-F616439E41FB}"/>
              </a:ext>
            </a:extLst>
          </p:cNvPr>
          <p:cNvSpPr/>
          <p:nvPr/>
        </p:nvSpPr>
        <p:spPr>
          <a:xfrm>
            <a:off x="6230253" y="1015154"/>
            <a:ext cx="304800" cy="215153"/>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K"/>
          </a:p>
        </p:txBody>
      </p:sp>
      <p:sp>
        <p:nvSpPr>
          <p:cNvPr id="12" name="Oval 11">
            <a:extLst>
              <a:ext uri="{FF2B5EF4-FFF2-40B4-BE49-F238E27FC236}">
                <a16:creationId xmlns:a16="http://schemas.microsoft.com/office/drawing/2014/main" id="{FE1DCE94-4490-E885-25EA-ACC102ABE213}"/>
              </a:ext>
            </a:extLst>
          </p:cNvPr>
          <p:cNvSpPr/>
          <p:nvPr/>
        </p:nvSpPr>
        <p:spPr>
          <a:xfrm>
            <a:off x="6887185" y="1282913"/>
            <a:ext cx="304800" cy="215153"/>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K"/>
          </a:p>
        </p:txBody>
      </p:sp>
      <p:sp>
        <p:nvSpPr>
          <p:cNvPr id="13" name="Oval 12">
            <a:extLst>
              <a:ext uri="{FF2B5EF4-FFF2-40B4-BE49-F238E27FC236}">
                <a16:creationId xmlns:a16="http://schemas.microsoft.com/office/drawing/2014/main" id="{E0823FA2-FEA2-A5AA-DF72-AB2F63C95D9E}"/>
              </a:ext>
            </a:extLst>
          </p:cNvPr>
          <p:cNvSpPr/>
          <p:nvPr/>
        </p:nvSpPr>
        <p:spPr>
          <a:xfrm>
            <a:off x="10301203" y="1015153"/>
            <a:ext cx="304800" cy="215153"/>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K"/>
          </a:p>
        </p:txBody>
      </p:sp>
      <p:sp>
        <p:nvSpPr>
          <p:cNvPr id="14" name="Oval 13">
            <a:extLst>
              <a:ext uri="{FF2B5EF4-FFF2-40B4-BE49-F238E27FC236}">
                <a16:creationId xmlns:a16="http://schemas.microsoft.com/office/drawing/2014/main" id="{8B8F69C9-4B21-5F8E-812E-6B055B09E272}"/>
              </a:ext>
            </a:extLst>
          </p:cNvPr>
          <p:cNvSpPr/>
          <p:nvPr/>
        </p:nvSpPr>
        <p:spPr>
          <a:xfrm>
            <a:off x="8964563" y="1025750"/>
            <a:ext cx="304800" cy="215153"/>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3921898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824" y="427038"/>
            <a:ext cx="8870576" cy="576916"/>
          </a:xfrm>
        </p:spPr>
        <p:txBody>
          <a:bodyPr>
            <a:noAutofit/>
          </a:bodyPr>
          <a:lstStyle/>
          <a:p>
            <a:r>
              <a:rPr lang="en-US" sz="3600" b="1" dirty="0">
                <a:latin typeface="Times New Roman" pitchFamily="18" charset="0"/>
                <a:cs typeface="Times New Roman" pitchFamily="18" charset="0"/>
              </a:rPr>
              <a:t>Comments DES</a:t>
            </a:r>
          </a:p>
        </p:txBody>
      </p:sp>
      <p:sp>
        <p:nvSpPr>
          <p:cNvPr id="3" name="Footer Placeholder 2"/>
          <p:cNvSpPr>
            <a:spLocks noGrp="1"/>
          </p:cNvSpPr>
          <p:nvPr>
            <p:ph type="ftr" sz="quarter" idx="11"/>
          </p:nvPr>
        </p:nvSpPr>
        <p:spPr/>
        <p:txBody>
          <a:bodyPr/>
          <a:lstStyle/>
          <a:p>
            <a:r>
              <a:rPr lang="en-US" dirty="0"/>
              <a:t>FAST-NUCES</a:t>
            </a:r>
          </a:p>
        </p:txBody>
      </p:sp>
      <p:sp>
        <p:nvSpPr>
          <p:cNvPr id="4" name="Content Placeholder 3"/>
          <p:cNvSpPr>
            <a:spLocks noGrp="1"/>
          </p:cNvSpPr>
          <p:nvPr>
            <p:ph sz="quarter" idx="1"/>
          </p:nvPr>
        </p:nvSpPr>
        <p:spPr>
          <a:xfrm>
            <a:off x="806824" y="1183341"/>
            <a:ext cx="10546976" cy="4993622"/>
          </a:xfrm>
        </p:spPr>
        <p:txBody>
          <a:bodyPr>
            <a:normAutofit/>
          </a:bodyPr>
          <a:lstStyle/>
          <a:p>
            <a:pPr algn="just"/>
            <a:r>
              <a:rPr lang="en-US" sz="2400" b="1" dirty="0">
                <a:latin typeface="Times New Roman" pitchFamily="18" charset="0"/>
                <a:cs typeface="Times New Roman" pitchFamily="18" charset="0"/>
              </a:rPr>
              <a:t>Security of DES</a:t>
            </a:r>
          </a:p>
          <a:p>
            <a:pPr lvl="1" algn="just"/>
            <a:r>
              <a:rPr lang="en-US" dirty="0">
                <a:latin typeface="Times New Roman" pitchFamily="18" charset="0"/>
                <a:cs typeface="Times New Roman" pitchFamily="18" charset="0"/>
              </a:rPr>
              <a:t>Knowing the DES algorithm alone does not allow an attacker to decrypt data without the secret key.</a:t>
            </a:r>
          </a:p>
          <a:p>
            <a:pPr lvl="2" algn="just"/>
            <a:r>
              <a:rPr lang="en-US" sz="1800" dirty="0">
                <a:latin typeface="Times New Roman" pitchFamily="18" charset="0"/>
                <a:cs typeface="Times New Roman" pitchFamily="18" charset="0"/>
              </a:rPr>
              <a:t>Due to the small key size (56 bits), DES is no longer considered secure against determined attackers with access to modern computing resources.</a:t>
            </a:r>
          </a:p>
          <a:p>
            <a:pPr lvl="1" algn="just"/>
            <a:r>
              <a:rPr lang="en-US" dirty="0">
                <a:latin typeface="Times New Roman" pitchFamily="18" charset="0"/>
                <a:cs typeface="Times New Roman" pitchFamily="18" charset="0"/>
              </a:rPr>
              <a:t>DES is seen as very secure (except for the key length)</a:t>
            </a:r>
          </a:p>
          <a:p>
            <a:pPr lvl="1" algn="just"/>
            <a:r>
              <a:rPr lang="en-US" dirty="0">
                <a:latin typeface="Times New Roman" pitchFamily="18" charset="0"/>
                <a:cs typeface="Times New Roman" pitchFamily="18" charset="0"/>
              </a:rPr>
              <a:t>No attacks with lower costs than a Brute Force attack are known as far</a:t>
            </a:r>
          </a:p>
          <a:p>
            <a:pPr lvl="1" algn="just"/>
            <a:r>
              <a:rPr lang="en-US" dirty="0">
                <a:latin typeface="Times New Roman" pitchFamily="18" charset="0"/>
                <a:cs typeface="Times New Roman" pitchFamily="18" charset="0"/>
              </a:rPr>
              <a:t>There are some so-called weak keys and semi-weak keys</a:t>
            </a:r>
          </a:p>
          <a:p>
            <a:pPr lvl="1" algn="just"/>
            <a:r>
              <a:rPr lang="en-US" dirty="0">
                <a:latin typeface="Times New Roman" pitchFamily="18" charset="0"/>
                <a:cs typeface="Times New Roman" pitchFamily="18" charset="0"/>
              </a:rPr>
              <a:t>These keys should not be used!</a:t>
            </a:r>
          </a:p>
          <a:p>
            <a:pPr algn="just"/>
            <a:r>
              <a:rPr lang="en-US" sz="2400" b="1" dirty="0">
                <a:latin typeface="Times New Roman" pitchFamily="18" charset="0"/>
                <a:cs typeface="Times New Roman" pitchFamily="18" charset="0"/>
              </a:rPr>
              <a:t>Modern Alternatives: </a:t>
            </a:r>
            <a:r>
              <a:rPr lang="en-US" sz="2400" dirty="0">
                <a:latin typeface="Times New Roman" pitchFamily="18" charset="0"/>
                <a:cs typeface="Times New Roman" pitchFamily="18" charset="0"/>
              </a:rPr>
              <a:t>Due to its weaknesses, DES has been replaced by stronger algorithms like AES (Advanced Encryption Standard) or Triple DES (3DES), which use larger key sizes and more complex encryption processes to provide better security.</a:t>
            </a:r>
          </a:p>
          <a:p>
            <a:endParaRPr lang="en-US" dirty="0">
              <a:latin typeface="Times New Roman" pitchFamily="18" charset="0"/>
              <a:cs typeface="Times New Roman" pitchFamily="18" charset="0"/>
            </a:endParaRPr>
          </a:p>
        </p:txBody>
      </p:sp>
      <p:pic>
        <p:nvPicPr>
          <p:cNvPr id="5" name="Picture 4" descr="http://study.result.pk/wp-content/uploads/2011/07/National-University-of-Computer-and-Emerging-Sciences-NUCES-300x300.png"/>
          <p:cNvPicPr/>
          <p:nvPr/>
        </p:nvPicPr>
        <p:blipFill>
          <a:blip r:embed="rId2" cstate="print"/>
          <a:srcRect/>
          <a:stretch>
            <a:fillRect/>
          </a:stretch>
        </p:blipFill>
        <p:spPr bwMode="auto">
          <a:xfrm>
            <a:off x="1981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2304969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20</a:t>
            </a:fld>
            <a:endParaRPr lang="en-US"/>
          </a:p>
        </p:txBody>
      </p:sp>
      <p:pic>
        <p:nvPicPr>
          <p:cNvPr id="3" name="Picture 2"/>
          <p:cNvPicPr>
            <a:picLocks noChangeAspect="1"/>
          </p:cNvPicPr>
          <p:nvPr/>
        </p:nvPicPr>
        <p:blipFill rotWithShape="1">
          <a:blip r:embed="rId2"/>
          <a:srcRect t="16028"/>
          <a:stretch/>
        </p:blipFill>
        <p:spPr>
          <a:xfrm>
            <a:off x="0" y="85184"/>
            <a:ext cx="8691809" cy="4886072"/>
          </a:xfrm>
          <a:prstGeom prst="rect">
            <a:avLst/>
          </a:prstGeom>
        </p:spPr>
      </p:pic>
      <p:pic>
        <p:nvPicPr>
          <p:cNvPr id="4" name="Picture 3"/>
          <p:cNvPicPr>
            <a:picLocks noChangeAspect="1"/>
          </p:cNvPicPr>
          <p:nvPr/>
        </p:nvPicPr>
        <p:blipFill>
          <a:blip r:embed="rId3">
            <a:duotone>
              <a:prstClr val="black"/>
              <a:schemeClr val="accent2">
                <a:tint val="45000"/>
                <a:satMod val="400000"/>
              </a:schemeClr>
            </a:duotone>
          </a:blip>
          <a:stretch>
            <a:fillRect/>
          </a:stretch>
        </p:blipFill>
        <p:spPr>
          <a:xfrm>
            <a:off x="7010214" y="1230229"/>
            <a:ext cx="4984074" cy="1939410"/>
          </a:xfrm>
          <a:prstGeom prst="rect">
            <a:avLst/>
          </a:prstGeom>
        </p:spPr>
      </p:pic>
      <p:sp>
        <p:nvSpPr>
          <p:cNvPr id="5" name="TextBox 4">
            <a:extLst>
              <a:ext uri="{FF2B5EF4-FFF2-40B4-BE49-F238E27FC236}">
                <a16:creationId xmlns:a16="http://schemas.microsoft.com/office/drawing/2014/main" id="{50212A34-527A-44D5-C3E5-5BC7646C1F10}"/>
              </a:ext>
            </a:extLst>
          </p:cNvPr>
          <p:cNvSpPr txBox="1"/>
          <p:nvPr/>
        </p:nvSpPr>
        <p:spPr>
          <a:xfrm>
            <a:off x="7908250" y="5432954"/>
            <a:ext cx="4086038" cy="1200329"/>
          </a:xfrm>
          <a:prstGeom prst="rect">
            <a:avLst/>
          </a:prstGeom>
          <a:noFill/>
        </p:spPr>
        <p:txBody>
          <a:bodyPr wrap="square" rtlCol="0">
            <a:spAutoFit/>
          </a:bodyPr>
          <a:lstStyle/>
          <a:p>
            <a:pPr marL="285750" indent="-285750">
              <a:buFont typeface="Wingdings" panose="05000000000000000000" pitchFamily="2" charset="2"/>
              <a:buChar char="à"/>
            </a:pPr>
            <a:r>
              <a:rPr lang="en-US" dirty="0"/>
              <a:t>Permutation perform on a byte level</a:t>
            </a:r>
          </a:p>
          <a:p>
            <a:pPr marL="285750" indent="-285750">
              <a:buFont typeface="Wingdings" panose="05000000000000000000" pitchFamily="2" charset="2"/>
              <a:buChar char="à"/>
            </a:pPr>
            <a:r>
              <a:rPr lang="en-US" dirty="0"/>
              <a:t>Shift is done to the left</a:t>
            </a:r>
          </a:p>
          <a:p>
            <a:pPr marL="285750" indent="-285750">
              <a:buFont typeface="Wingdings" panose="05000000000000000000" pitchFamily="2" charset="2"/>
              <a:buChar char="à"/>
            </a:pPr>
            <a:r>
              <a:rPr lang="en-US" dirty="0"/>
              <a:t>Shift depends on the </a:t>
            </a:r>
            <a:r>
              <a:rPr lang="en-US" dirty="0" err="1"/>
              <a:t>nrow</a:t>
            </a:r>
            <a:r>
              <a:rPr lang="en-US" dirty="0"/>
              <a:t> of the matrix</a:t>
            </a:r>
          </a:p>
        </p:txBody>
      </p:sp>
      <p:pic>
        <p:nvPicPr>
          <p:cNvPr id="6" name="Picture 2" descr="File:AES-ShiftRows.svg">
            <a:extLst>
              <a:ext uri="{FF2B5EF4-FFF2-40B4-BE49-F238E27FC236}">
                <a16:creationId xmlns:a16="http://schemas.microsoft.com/office/drawing/2014/main" id="{7D1D5ABF-840B-BE2E-7BF2-7EB8CBDECC53}"/>
              </a:ext>
            </a:extLst>
          </p:cNvPr>
          <p:cNvPicPr>
            <a:picLocks noChangeAspect="1" noChangeArrowheads="1"/>
          </p:cNvPicPr>
          <p:nvPr/>
        </p:nvPicPr>
        <p:blipFill>
          <a:blip r:embed="rId4" cstate="print"/>
          <a:srcRect/>
          <a:stretch>
            <a:fillRect/>
          </a:stretch>
        </p:blipFill>
        <p:spPr bwMode="auto">
          <a:xfrm>
            <a:off x="2516243" y="5131532"/>
            <a:ext cx="4666129" cy="1726468"/>
          </a:xfrm>
          <a:prstGeom prst="rect">
            <a:avLst/>
          </a:prstGeom>
          <a:noFill/>
        </p:spPr>
      </p:pic>
      <p:sp>
        <p:nvSpPr>
          <p:cNvPr id="7" name="Rectangle 6">
            <a:extLst>
              <a:ext uri="{FF2B5EF4-FFF2-40B4-BE49-F238E27FC236}">
                <a16:creationId xmlns:a16="http://schemas.microsoft.com/office/drawing/2014/main" id="{3D4F1DD4-2345-952F-F2DC-E37E56F3EC0E}"/>
              </a:ext>
            </a:extLst>
          </p:cNvPr>
          <p:cNvSpPr/>
          <p:nvPr/>
        </p:nvSpPr>
        <p:spPr>
          <a:xfrm>
            <a:off x="3505200" y="2985247"/>
            <a:ext cx="1120588" cy="44375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788016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21</a:t>
            </a:fld>
            <a:endParaRPr lang="en-US"/>
          </a:p>
        </p:txBody>
      </p:sp>
      <p:pic>
        <p:nvPicPr>
          <p:cNvPr id="3" name="Picture 2"/>
          <p:cNvPicPr>
            <a:picLocks noChangeAspect="1"/>
          </p:cNvPicPr>
          <p:nvPr/>
        </p:nvPicPr>
        <p:blipFill rotWithShape="1">
          <a:blip r:embed="rId2"/>
          <a:srcRect l="650" b="446"/>
          <a:stretch/>
        </p:blipFill>
        <p:spPr>
          <a:xfrm>
            <a:off x="312391" y="136525"/>
            <a:ext cx="7981336" cy="5337293"/>
          </a:xfrm>
          <a:prstGeom prst="rect">
            <a:avLst/>
          </a:prstGeom>
        </p:spPr>
      </p:pic>
      <p:pic>
        <p:nvPicPr>
          <p:cNvPr id="4" name="Picture 3">
            <a:extLst>
              <a:ext uri="{FF2B5EF4-FFF2-40B4-BE49-F238E27FC236}">
                <a16:creationId xmlns:a16="http://schemas.microsoft.com/office/drawing/2014/main" id="{2E19851F-B97A-0D71-8811-C7818806C75C}"/>
              </a:ext>
            </a:extLst>
          </p:cNvPr>
          <p:cNvPicPr>
            <a:picLocks noChangeAspect="1"/>
          </p:cNvPicPr>
          <p:nvPr/>
        </p:nvPicPr>
        <p:blipFill>
          <a:blip r:embed="rId3">
            <a:duotone>
              <a:prstClr val="black"/>
              <a:schemeClr val="accent2">
                <a:tint val="45000"/>
                <a:satMod val="400000"/>
              </a:schemeClr>
            </a:duotone>
          </a:blip>
          <a:stretch>
            <a:fillRect/>
          </a:stretch>
        </p:blipFill>
        <p:spPr>
          <a:xfrm>
            <a:off x="7045846" y="1720038"/>
            <a:ext cx="5047906" cy="1238315"/>
          </a:xfrm>
          <a:prstGeom prst="rect">
            <a:avLst/>
          </a:prstGeom>
        </p:spPr>
      </p:pic>
      <p:pic>
        <p:nvPicPr>
          <p:cNvPr id="6" name="Picture 2" descr="File:AES-MixColumns.svg">
            <a:extLst>
              <a:ext uri="{FF2B5EF4-FFF2-40B4-BE49-F238E27FC236}">
                <a16:creationId xmlns:a16="http://schemas.microsoft.com/office/drawing/2014/main" id="{4D4254D2-59BE-9FAB-D21D-B59AC63005EB}"/>
              </a:ext>
            </a:extLst>
          </p:cNvPr>
          <p:cNvPicPr>
            <a:picLocks noChangeAspect="1" noChangeArrowheads="1"/>
          </p:cNvPicPr>
          <p:nvPr/>
        </p:nvPicPr>
        <p:blipFill>
          <a:blip r:embed="rId4" cstate="print"/>
          <a:srcRect/>
          <a:stretch>
            <a:fillRect/>
          </a:stretch>
        </p:blipFill>
        <p:spPr bwMode="auto">
          <a:xfrm>
            <a:off x="8139085" y="4287044"/>
            <a:ext cx="3895165" cy="2069306"/>
          </a:xfrm>
          <a:prstGeom prst="rect">
            <a:avLst/>
          </a:prstGeom>
          <a:noFill/>
        </p:spPr>
      </p:pic>
      <p:sp>
        <p:nvSpPr>
          <p:cNvPr id="8" name="TextBox 7">
            <a:extLst>
              <a:ext uri="{FF2B5EF4-FFF2-40B4-BE49-F238E27FC236}">
                <a16:creationId xmlns:a16="http://schemas.microsoft.com/office/drawing/2014/main" id="{47C5BA84-57D3-414B-980B-A0B13F092B52}"/>
              </a:ext>
            </a:extLst>
          </p:cNvPr>
          <p:cNvSpPr txBox="1"/>
          <p:nvPr/>
        </p:nvSpPr>
        <p:spPr>
          <a:xfrm>
            <a:off x="431174" y="6085220"/>
            <a:ext cx="7981335" cy="646331"/>
          </a:xfrm>
          <a:prstGeom prst="rect">
            <a:avLst/>
          </a:prstGeom>
          <a:noFill/>
        </p:spPr>
        <p:txBody>
          <a:bodyPr wrap="square">
            <a:spAutoFit/>
          </a:bodyPr>
          <a:lstStyle/>
          <a:p>
            <a:r>
              <a:rPr lang="en-US" sz="1800" dirty="0">
                <a:latin typeface="Times New Roman" pitchFamily="18" charset="0"/>
                <a:cs typeface="Times New Roman" pitchFamily="18" charset="0"/>
              </a:rPr>
              <a:t>In the </a:t>
            </a:r>
            <a:r>
              <a:rPr lang="en-US" sz="1800" dirty="0" err="1">
                <a:latin typeface="Times New Roman" pitchFamily="18" charset="0"/>
                <a:cs typeface="Times New Roman" pitchFamily="18" charset="0"/>
              </a:rPr>
              <a:t>MixColumns</a:t>
            </a:r>
            <a:r>
              <a:rPr lang="en-US" sz="1800" dirty="0">
                <a:latin typeface="Times New Roman" pitchFamily="18" charset="0"/>
                <a:cs typeface="Times New Roman" pitchFamily="18" charset="0"/>
              </a:rPr>
              <a:t> step, each column of the state is multiplied with a fixed polynomial </a:t>
            </a:r>
            <a:r>
              <a:rPr lang="en-US" sz="1800" i="1" dirty="0">
                <a:latin typeface="Times New Roman" pitchFamily="18" charset="0"/>
                <a:cs typeface="Times New Roman" pitchFamily="18" charset="0"/>
              </a:rPr>
              <a:t>c(x)</a:t>
            </a:r>
            <a:r>
              <a:rPr lang="en-US" sz="1800" dirty="0">
                <a:latin typeface="Times New Roman" pitchFamily="18" charset="0"/>
                <a:cs typeface="Times New Roman" pitchFamily="18" charset="0"/>
              </a:rPr>
              <a:t>.</a:t>
            </a:r>
          </a:p>
        </p:txBody>
      </p:sp>
    </p:spTree>
    <p:extLst>
      <p:ext uri="{BB962C8B-B14F-4D97-AF65-F5344CB8AC3E}">
        <p14:creationId xmlns:p14="http://schemas.microsoft.com/office/powerpoint/2010/main" val="2285929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7.</a:t>
            </a:r>
            <a:fld id="{0CD64957-7B2D-421A-927F-75E1F96CBF83}" type="slidenum">
              <a:rPr lang="en-US" altLang="en-US" sz="1200">
                <a:solidFill>
                  <a:schemeClr val="bg2"/>
                </a:solidFill>
              </a:rPr>
              <a:pPr/>
              <a:t>22</a:t>
            </a:fld>
            <a:endParaRPr lang="en-US" altLang="en-US" sz="1200">
              <a:solidFill>
                <a:schemeClr val="bg2"/>
              </a:solidFill>
            </a:endParaRPr>
          </a:p>
        </p:txBody>
      </p:sp>
      <p:sp>
        <p:nvSpPr>
          <p:cNvPr id="69642" name="Text Box 9"/>
          <p:cNvSpPr txBox="1">
            <a:spLocks noChangeArrowheads="1"/>
          </p:cNvSpPr>
          <p:nvPr/>
        </p:nvSpPr>
        <p:spPr bwMode="auto">
          <a:xfrm>
            <a:off x="1035423" y="148886"/>
            <a:ext cx="26484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a:latin typeface="Times New Roman" panose="02020603050405020304" pitchFamily="18" charset="0"/>
              </a:rPr>
              <a:t>AddRoundKey</a:t>
            </a:r>
            <a:endParaRPr lang="en-US" altLang="en-US" i="1" dirty="0">
              <a:solidFill>
                <a:schemeClr val="hlink"/>
              </a:solidFill>
              <a:latin typeface="Times New Roman" panose="02020603050405020304" pitchFamily="18" charset="0"/>
            </a:endParaRPr>
          </a:p>
        </p:txBody>
      </p:sp>
      <p:sp>
        <p:nvSpPr>
          <p:cNvPr id="20" name="Text Box 11"/>
          <p:cNvSpPr txBox="1">
            <a:spLocks noChangeArrowheads="1"/>
          </p:cNvSpPr>
          <p:nvPr/>
        </p:nvSpPr>
        <p:spPr bwMode="auto">
          <a:xfrm>
            <a:off x="2232612" y="1700808"/>
            <a:ext cx="4973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7.15  </a:t>
            </a:r>
            <a:r>
              <a:rPr lang="en-US" altLang="en-US" sz="2000" i="1" dirty="0">
                <a:latin typeface="Times New Roman" panose="02020603050405020304" pitchFamily="18" charset="0"/>
              </a:rPr>
              <a:t>AddRoundKey transformation</a:t>
            </a:r>
          </a:p>
        </p:txBody>
      </p:sp>
      <p:pic>
        <p:nvPicPr>
          <p:cNvPr id="21"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496" y="2145329"/>
            <a:ext cx="5924020" cy="238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9"/>
          <p:cNvSpPr>
            <a:spLocks noChangeArrowheads="1"/>
          </p:cNvSpPr>
          <p:nvPr/>
        </p:nvSpPr>
        <p:spPr bwMode="auto">
          <a:xfrm>
            <a:off x="143076" y="699654"/>
            <a:ext cx="10756703" cy="846386"/>
          </a:xfrm>
          <a:prstGeom prst="rect">
            <a:avLst/>
          </a:prstGeom>
          <a:noFill/>
          <a:ln>
            <a:noFill/>
          </a:ln>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endParaRPr lang="en-US" altLang="en-US" sz="900" i="1" dirty="0">
              <a:latin typeface="Times New Roman" panose="02020603050405020304" pitchFamily="18" charset="0"/>
            </a:endParaRPr>
          </a:p>
          <a:p>
            <a:r>
              <a:rPr lang="en-US" sz="2000" i="1" dirty="0">
                <a:latin typeface="Times New Roman" panose="02020603050405020304" pitchFamily="18" charset="0"/>
                <a:cs typeface="Times New Roman" panose="02020603050405020304" pitchFamily="18" charset="0"/>
              </a:rPr>
              <a:t>In the forward add round key transformation, called AddRoundKey</a:t>
            </a:r>
            <a:r>
              <a:rPr lang="en-US" sz="2000" i="1" dirty="0">
                <a:solidFill>
                  <a:srgbClr val="C00000"/>
                </a:solidFill>
                <a:latin typeface="Times New Roman" panose="02020603050405020304" pitchFamily="18" charset="0"/>
                <a:cs typeface="Times New Roman" panose="02020603050405020304" pitchFamily="18" charset="0"/>
              </a:rPr>
              <a:t>, the 128 bits of State are bitwise XORed with the 128 bits of the round key.</a:t>
            </a:r>
          </a:p>
        </p:txBody>
      </p:sp>
      <p:pic>
        <p:nvPicPr>
          <p:cNvPr id="4098" name="Picture 2" descr="File:AES-AddRoundKey.svg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57102" y="2465294"/>
            <a:ext cx="3553011" cy="27632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6849284-4DAD-878E-798D-D76376B1567D}"/>
              </a:ext>
            </a:extLst>
          </p:cNvPr>
          <p:cNvPicPr>
            <a:picLocks noChangeAspect="1"/>
          </p:cNvPicPr>
          <p:nvPr/>
        </p:nvPicPr>
        <p:blipFill>
          <a:blip r:embed="rId5">
            <a:duotone>
              <a:prstClr val="black"/>
              <a:schemeClr val="accent2">
                <a:tint val="45000"/>
                <a:satMod val="400000"/>
              </a:schemeClr>
            </a:duotone>
          </a:blip>
          <a:stretch>
            <a:fillRect/>
          </a:stretch>
        </p:blipFill>
        <p:spPr>
          <a:xfrm>
            <a:off x="61062" y="4625683"/>
            <a:ext cx="4420217" cy="2095792"/>
          </a:xfrm>
          <a:prstGeom prst="rect">
            <a:avLst/>
          </a:prstGeom>
        </p:spPr>
      </p:pic>
      <p:pic>
        <p:nvPicPr>
          <p:cNvPr id="3" name="Picture 2">
            <a:extLst>
              <a:ext uri="{FF2B5EF4-FFF2-40B4-BE49-F238E27FC236}">
                <a16:creationId xmlns:a16="http://schemas.microsoft.com/office/drawing/2014/main" id="{9D0A2327-1F6E-2D4F-00EB-CEEDD881CCBC}"/>
              </a:ext>
            </a:extLst>
          </p:cNvPr>
          <p:cNvPicPr>
            <a:picLocks noChangeAspect="1"/>
          </p:cNvPicPr>
          <p:nvPr/>
        </p:nvPicPr>
        <p:blipFill>
          <a:blip r:embed="rId6"/>
          <a:stretch>
            <a:fillRect/>
          </a:stretch>
        </p:blipFill>
        <p:spPr>
          <a:xfrm>
            <a:off x="5604789" y="5773271"/>
            <a:ext cx="4442634" cy="948204"/>
          </a:xfrm>
          <a:prstGeom prst="rect">
            <a:avLst/>
          </a:prstGeom>
        </p:spPr>
      </p:pic>
    </p:spTree>
    <p:extLst>
      <p:ext uri="{BB962C8B-B14F-4D97-AF65-F5344CB8AC3E}">
        <p14:creationId xmlns:p14="http://schemas.microsoft.com/office/powerpoint/2010/main" val="422225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20184"/>
            <a:ext cx="10515600" cy="895264"/>
          </a:xfrm>
          <a:solidFill>
            <a:srgbClr val="FF0000">
              <a:alpha val="18000"/>
            </a:srgbClr>
          </a:solidFill>
        </p:spPr>
        <p:txBody>
          <a:bodyPr>
            <a:noAutofit/>
          </a:bodyPr>
          <a:lstStyle/>
          <a:p>
            <a:r>
              <a:rPr lang="en-US" sz="2400" dirty="0">
                <a:latin typeface="TimesNewRomanPSMT"/>
              </a:rPr>
              <a:t>Claude Shannon (1949) gave two properties that a good cryptosystem should have to hinder statistical analysis: </a:t>
            </a:r>
            <a:r>
              <a:rPr lang="en-US" sz="2400" b="1" dirty="0">
                <a:solidFill>
                  <a:srgbClr val="FF0000"/>
                </a:solidFill>
                <a:latin typeface="TimesNewRomanPS-BoldMT"/>
              </a:rPr>
              <a:t>diffusion</a:t>
            </a:r>
            <a:r>
              <a:rPr lang="en-US" sz="2400" b="1" dirty="0">
                <a:latin typeface="TimesNewRomanPS-BoldMT"/>
              </a:rPr>
              <a:t> </a:t>
            </a:r>
            <a:r>
              <a:rPr lang="en-US" sz="2400" dirty="0">
                <a:latin typeface="TimesNewRomanPSMT"/>
              </a:rPr>
              <a:t>and </a:t>
            </a:r>
            <a:r>
              <a:rPr lang="en-US" sz="2400" b="1" dirty="0">
                <a:solidFill>
                  <a:srgbClr val="FF0000"/>
                </a:solidFill>
                <a:latin typeface="TimesNewRomanPS-BoldMT"/>
              </a:rPr>
              <a:t>confusion</a:t>
            </a:r>
            <a:r>
              <a:rPr lang="en-US" sz="2400" dirty="0">
                <a:latin typeface="TimesNewRomanPSMT"/>
              </a:rPr>
              <a:t>.</a:t>
            </a:r>
            <a:r>
              <a:rPr lang="en-US" sz="2400" dirty="0"/>
              <a:t> </a:t>
            </a:r>
          </a:p>
        </p:txBody>
      </p:sp>
      <p:sp>
        <p:nvSpPr>
          <p:cNvPr id="3" name="Content Placeholder 2"/>
          <p:cNvSpPr>
            <a:spLocks noGrp="1"/>
          </p:cNvSpPr>
          <p:nvPr>
            <p:ph idx="1"/>
          </p:nvPr>
        </p:nvSpPr>
        <p:spPr>
          <a:xfrm>
            <a:off x="824028" y="1556951"/>
            <a:ext cx="10515600" cy="4799399"/>
          </a:xfrm>
        </p:spPr>
        <p:txBody>
          <a:bodyPr>
            <a:normAutofit/>
          </a:bodyPr>
          <a:lstStyle/>
          <a:p>
            <a:r>
              <a:rPr lang="en-US" b="1" dirty="0">
                <a:solidFill>
                  <a:srgbClr val="FF0000"/>
                </a:solidFill>
              </a:rPr>
              <a:t>Diffusion</a:t>
            </a:r>
            <a:r>
              <a:rPr lang="en-US" dirty="0"/>
              <a:t> means that if we change a character of the plaintext, then several characters of the </a:t>
            </a:r>
            <a:r>
              <a:rPr lang="en-US" dirty="0" err="1"/>
              <a:t>ciphertext</a:t>
            </a:r>
            <a:r>
              <a:rPr lang="en-US" dirty="0"/>
              <a:t> should change, and similarly, if we change a character of the </a:t>
            </a:r>
            <a:r>
              <a:rPr lang="en-US" dirty="0" err="1"/>
              <a:t>ciphertext</a:t>
            </a:r>
            <a:r>
              <a:rPr lang="en-US" dirty="0"/>
              <a:t>, then several characters of the plaintext should change.</a:t>
            </a:r>
          </a:p>
          <a:p>
            <a:endParaRPr lang="en-US" dirty="0"/>
          </a:p>
          <a:p>
            <a:endParaRPr lang="en-US" dirty="0"/>
          </a:p>
          <a:p>
            <a:endParaRPr lang="en-US" dirty="0"/>
          </a:p>
          <a:p>
            <a:r>
              <a:rPr lang="en-US" b="1" dirty="0">
                <a:solidFill>
                  <a:srgbClr val="FF0000"/>
                </a:solidFill>
              </a:rPr>
              <a:t>Confusion</a:t>
            </a:r>
            <a:r>
              <a:rPr lang="en-US" dirty="0"/>
              <a:t> means that the key does not relate in a simple way to the</a:t>
            </a:r>
            <a:br>
              <a:rPr lang="en-US" dirty="0"/>
            </a:br>
            <a:r>
              <a:rPr lang="en-US" dirty="0" err="1"/>
              <a:t>ciphertext</a:t>
            </a:r>
            <a:r>
              <a:rPr lang="en-US" dirty="0"/>
              <a:t>. In particular, each character of the </a:t>
            </a:r>
            <a:r>
              <a:rPr lang="en-US" dirty="0" err="1"/>
              <a:t>ciphertext</a:t>
            </a:r>
            <a:r>
              <a:rPr lang="en-US" dirty="0"/>
              <a:t> should depend on several parts of the key. </a:t>
            </a:r>
          </a:p>
        </p:txBody>
      </p:sp>
      <p:sp>
        <p:nvSpPr>
          <p:cNvPr id="4" name="Slide Number Placeholder 3"/>
          <p:cNvSpPr>
            <a:spLocks noGrp="1"/>
          </p:cNvSpPr>
          <p:nvPr>
            <p:ph type="sldNum" sz="quarter" idx="12"/>
          </p:nvPr>
        </p:nvSpPr>
        <p:spPr/>
        <p:txBody>
          <a:bodyPr/>
          <a:lstStyle/>
          <a:p>
            <a:fld id="{A2A50C4D-0BA1-4E54-8DFC-01810EC97B99}" type="slidenum">
              <a:rPr lang="en-US" smtClean="0"/>
              <a:t>23</a:t>
            </a:fld>
            <a:endParaRPr lang="en-US"/>
          </a:p>
        </p:txBody>
      </p:sp>
      <p:pic>
        <p:nvPicPr>
          <p:cNvPr id="5" name="Picture 4"/>
          <p:cNvPicPr>
            <a:picLocks noChangeAspect="1"/>
          </p:cNvPicPr>
          <p:nvPr/>
        </p:nvPicPr>
        <p:blipFill>
          <a:blip r:embed="rId2"/>
          <a:stretch>
            <a:fillRect/>
          </a:stretch>
        </p:blipFill>
        <p:spPr>
          <a:xfrm>
            <a:off x="2534098" y="3186242"/>
            <a:ext cx="8769670" cy="1399313"/>
          </a:xfrm>
          <a:prstGeom prst="rect">
            <a:avLst/>
          </a:prstGeom>
        </p:spPr>
      </p:pic>
      <p:sp>
        <p:nvSpPr>
          <p:cNvPr id="7" name="Rectangle 1"/>
          <p:cNvSpPr>
            <a:spLocks noChangeArrowheads="1"/>
          </p:cNvSpPr>
          <p:nvPr/>
        </p:nvSpPr>
        <p:spPr bwMode="auto">
          <a:xfrm>
            <a:off x="1334531" y="6091591"/>
            <a:ext cx="9874498" cy="246221"/>
          </a:xfrm>
          <a:prstGeom prst="rect">
            <a:avLst/>
          </a:prstGeom>
          <a:solidFill>
            <a:schemeClr val="accent2">
              <a:lumMod val="60000"/>
              <a:lumOff val="40000"/>
            </a:schemeClr>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273239"/>
                </a:solidFill>
                <a:effectLst/>
                <a:latin typeface="Consolas" panose="020B0609020204030204" pitchFamily="49" charset="0"/>
              </a:rPr>
              <a:t>Confusion</a:t>
            </a:r>
            <a:r>
              <a:rPr kumimoji="0" lang="en-US" altLang="en-US" sz="1600" b="0" i="0" u="none" strike="noStrike" cap="none" normalizeH="0" baseline="0" dirty="0">
                <a:ln>
                  <a:noFill/>
                </a:ln>
                <a:solidFill>
                  <a:srgbClr val="273239"/>
                </a:solidFill>
                <a:effectLst/>
                <a:latin typeface="Consolas" panose="020B0609020204030204" pitchFamily="49" charset="0"/>
              </a:rPr>
              <a:t> = </a:t>
            </a:r>
            <a:r>
              <a:rPr kumimoji="0" lang="en-US" altLang="en-US" sz="1600" b="1" i="0" u="none" strike="noStrike" cap="none" normalizeH="0" baseline="0" dirty="0">
                <a:ln>
                  <a:noFill/>
                </a:ln>
                <a:solidFill>
                  <a:srgbClr val="273239"/>
                </a:solidFill>
                <a:effectLst/>
                <a:latin typeface="Consolas" panose="020B0609020204030204" pitchFamily="49" charset="0"/>
              </a:rPr>
              <a:t>Substitution</a:t>
            </a:r>
            <a:r>
              <a:rPr kumimoji="0" lang="en-US" altLang="en-US" sz="1600" b="0" i="0" u="none" strike="noStrike" cap="none" normalizeH="0" baseline="0" dirty="0">
                <a:ln>
                  <a:noFill/>
                </a:ln>
                <a:solidFill>
                  <a:srgbClr val="273239"/>
                </a:solidFill>
                <a:effectLst/>
                <a:latin typeface="Consolas" panose="020B0609020204030204" pitchFamily="49" charset="0"/>
              </a:rPr>
              <a:t> a --&gt; b,</a:t>
            </a:r>
            <a:r>
              <a:rPr kumimoji="0" lang="en-US" altLang="en-US" sz="1600" b="0" i="0" u="none" strike="noStrike" cap="none" normalizeH="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273239"/>
                </a:solidFill>
                <a:effectLst/>
                <a:latin typeface="Consolas" panose="020B0609020204030204" pitchFamily="49" charset="0"/>
              </a:rPr>
              <a:t>Diffusion</a:t>
            </a:r>
            <a:r>
              <a:rPr kumimoji="0" lang="en-US" altLang="en-US" sz="1600" b="0" i="0" u="none" strike="noStrike" cap="none" normalizeH="0" baseline="0" dirty="0">
                <a:ln>
                  <a:noFill/>
                </a:ln>
                <a:solidFill>
                  <a:srgbClr val="273239"/>
                </a:solidFill>
                <a:effectLst/>
                <a:latin typeface="Consolas" panose="020B0609020204030204" pitchFamily="49" charset="0"/>
              </a:rPr>
              <a:t> = </a:t>
            </a:r>
            <a:r>
              <a:rPr kumimoji="0" lang="en-US" altLang="en-US" sz="1600" b="1" i="0" u="none" strike="noStrike" cap="none" normalizeH="0" baseline="0" dirty="0">
                <a:ln>
                  <a:noFill/>
                </a:ln>
                <a:solidFill>
                  <a:srgbClr val="273239"/>
                </a:solidFill>
                <a:effectLst/>
                <a:latin typeface="Consolas" panose="020B0609020204030204" pitchFamily="49" charset="0"/>
              </a:rPr>
              <a:t>Transposition or Permutation</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err="1">
                <a:ln>
                  <a:noFill/>
                </a:ln>
                <a:solidFill>
                  <a:srgbClr val="273239"/>
                </a:solidFill>
                <a:effectLst/>
                <a:latin typeface="Consolas" panose="020B0609020204030204" pitchFamily="49" charset="0"/>
              </a:rPr>
              <a:t>abcd</a:t>
            </a:r>
            <a:r>
              <a:rPr kumimoji="0" lang="en-US" altLang="en-US" sz="1600" b="0" i="0" u="none" strike="noStrike" cap="none" normalizeH="0" baseline="0" dirty="0">
                <a:ln>
                  <a:noFill/>
                </a:ln>
                <a:solidFill>
                  <a:srgbClr val="273239"/>
                </a:solidFill>
                <a:effectLst/>
                <a:latin typeface="Consolas" panose="020B0609020204030204" pitchFamily="49" charset="0"/>
              </a:rPr>
              <a:t> --&gt; </a:t>
            </a:r>
            <a:r>
              <a:rPr kumimoji="0" lang="en-US" altLang="en-US" sz="1600" b="0" i="0" u="none" strike="noStrike" cap="none" normalizeH="0" baseline="0" dirty="0" err="1">
                <a:ln>
                  <a:noFill/>
                </a:ln>
                <a:solidFill>
                  <a:srgbClr val="273239"/>
                </a:solidFill>
                <a:effectLst/>
                <a:latin typeface="Consolas" panose="020B0609020204030204" pitchFamily="49" charset="0"/>
              </a:rPr>
              <a:t>dacb</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80594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0"/>
            <a:ext cx="7772400" cy="1143000"/>
          </a:xfrm>
        </p:spPr>
        <p:txBody>
          <a:bodyPr/>
          <a:lstStyle/>
          <a:p>
            <a:r>
              <a:rPr lang="en-US" dirty="0">
                <a:solidFill>
                  <a:schemeClr val="tx1"/>
                </a:solidFill>
                <a:latin typeface="Times New Roman" pitchFamily="18" charset="0"/>
                <a:cs typeface="Times New Roman" pitchFamily="18" charset="0"/>
              </a:rPr>
              <a:t>Example (Initial round)</a:t>
            </a:r>
          </a:p>
        </p:txBody>
      </p:sp>
      <p:sp>
        <p:nvSpPr>
          <p:cNvPr id="3" name="Footer Placeholder 2"/>
          <p:cNvSpPr>
            <a:spLocks noGrp="1"/>
          </p:cNvSpPr>
          <p:nvPr>
            <p:ph type="ftr" sz="quarter" idx="11"/>
          </p:nvPr>
        </p:nvSpPr>
        <p:spPr/>
        <p:txBody>
          <a:bodyPr/>
          <a:lstStyle/>
          <a:p>
            <a:r>
              <a:rPr lang="en-US"/>
              <a:t>FAST-NUCES</a:t>
            </a:r>
          </a:p>
        </p:txBody>
      </p:sp>
      <p:pic>
        <p:nvPicPr>
          <p:cNvPr id="53250" name="Picture 2"/>
          <p:cNvPicPr>
            <a:picLocks noChangeAspect="1" noChangeArrowheads="1"/>
          </p:cNvPicPr>
          <p:nvPr/>
        </p:nvPicPr>
        <p:blipFill>
          <a:blip r:embed="rId2" cstate="print"/>
          <a:srcRect/>
          <a:stretch>
            <a:fillRect/>
          </a:stretch>
        </p:blipFill>
        <p:spPr bwMode="auto">
          <a:xfrm>
            <a:off x="3352800" y="1600200"/>
            <a:ext cx="5715000" cy="1085850"/>
          </a:xfrm>
          <a:prstGeom prst="rect">
            <a:avLst/>
          </a:prstGeom>
          <a:noFill/>
          <a:ln w="9525">
            <a:noFill/>
            <a:miter lim="800000"/>
            <a:headEnd/>
            <a:tailEnd/>
          </a:ln>
        </p:spPr>
      </p:pic>
      <p:pic>
        <p:nvPicPr>
          <p:cNvPr id="53253" name="Picture 5"/>
          <p:cNvPicPr>
            <a:picLocks noGrp="1" noChangeAspect="1" noChangeArrowheads="1"/>
          </p:cNvPicPr>
          <p:nvPr>
            <p:ph sz="quarter" idx="1"/>
          </p:nvPr>
        </p:nvPicPr>
        <p:blipFill>
          <a:blip r:embed="rId3" cstate="print"/>
          <a:srcRect/>
          <a:stretch>
            <a:fillRect/>
          </a:stretch>
        </p:blipFill>
        <p:spPr bwMode="auto">
          <a:xfrm>
            <a:off x="4648200" y="3200400"/>
            <a:ext cx="2247900" cy="1790700"/>
          </a:xfrm>
          <a:prstGeom prst="rect">
            <a:avLst/>
          </a:prstGeom>
          <a:noFill/>
          <a:ln w="9525">
            <a:noFill/>
            <a:miter lim="800000"/>
            <a:headEnd/>
            <a:tailEnd/>
          </a:ln>
        </p:spPr>
      </p:pic>
      <p:pic>
        <p:nvPicPr>
          <p:cNvPr id="53254" name="Picture 6"/>
          <p:cNvPicPr>
            <a:picLocks noChangeAspect="1" noChangeArrowheads="1"/>
          </p:cNvPicPr>
          <p:nvPr/>
        </p:nvPicPr>
        <p:blipFill>
          <a:blip r:embed="rId4" cstate="print"/>
          <a:srcRect/>
          <a:stretch>
            <a:fillRect/>
          </a:stretch>
        </p:blipFill>
        <p:spPr bwMode="auto">
          <a:xfrm>
            <a:off x="3971926" y="3733800"/>
            <a:ext cx="676275" cy="609600"/>
          </a:xfrm>
          <a:prstGeom prst="rect">
            <a:avLst/>
          </a:prstGeom>
          <a:noFill/>
          <a:ln w="9525">
            <a:noFill/>
            <a:miter lim="800000"/>
            <a:headEnd/>
            <a:tailEnd/>
          </a:ln>
        </p:spPr>
      </p:pic>
      <p:pic>
        <p:nvPicPr>
          <p:cNvPr id="53252" name="Picture 4"/>
          <p:cNvPicPr>
            <a:picLocks noChangeAspect="1" noChangeArrowheads="1"/>
          </p:cNvPicPr>
          <p:nvPr/>
        </p:nvPicPr>
        <p:blipFill>
          <a:blip r:embed="rId5" cstate="print"/>
          <a:srcRect/>
          <a:stretch>
            <a:fillRect/>
          </a:stretch>
        </p:blipFill>
        <p:spPr bwMode="auto">
          <a:xfrm>
            <a:off x="1790700" y="3200400"/>
            <a:ext cx="2247900" cy="1828800"/>
          </a:xfrm>
          <a:prstGeom prst="rect">
            <a:avLst/>
          </a:prstGeom>
          <a:noFill/>
          <a:ln w="9525">
            <a:noFill/>
            <a:miter lim="800000"/>
            <a:headEnd/>
            <a:tailEnd/>
          </a:ln>
        </p:spPr>
      </p:pic>
      <p:pic>
        <p:nvPicPr>
          <p:cNvPr id="53255" name="Picture 7"/>
          <p:cNvPicPr>
            <a:picLocks noChangeAspect="1" noChangeArrowheads="1"/>
          </p:cNvPicPr>
          <p:nvPr/>
        </p:nvPicPr>
        <p:blipFill>
          <a:blip r:embed="rId6" cstate="print"/>
          <a:srcRect/>
          <a:stretch>
            <a:fillRect/>
          </a:stretch>
        </p:blipFill>
        <p:spPr bwMode="auto">
          <a:xfrm>
            <a:off x="7086600" y="3810000"/>
            <a:ext cx="800100" cy="533400"/>
          </a:xfrm>
          <a:prstGeom prst="rect">
            <a:avLst/>
          </a:prstGeom>
          <a:noFill/>
          <a:ln w="9525">
            <a:noFill/>
            <a:miter lim="800000"/>
            <a:headEnd/>
            <a:tailEnd/>
          </a:ln>
        </p:spPr>
      </p:pic>
      <p:pic>
        <p:nvPicPr>
          <p:cNvPr id="53256" name="Picture 8"/>
          <p:cNvPicPr>
            <a:picLocks noChangeAspect="1" noChangeArrowheads="1"/>
          </p:cNvPicPr>
          <p:nvPr/>
        </p:nvPicPr>
        <p:blipFill>
          <a:blip r:embed="rId7" cstate="print"/>
          <a:srcRect/>
          <a:stretch>
            <a:fillRect/>
          </a:stretch>
        </p:blipFill>
        <p:spPr bwMode="auto">
          <a:xfrm>
            <a:off x="8077201" y="3276600"/>
            <a:ext cx="2238375" cy="1771650"/>
          </a:xfrm>
          <a:prstGeom prst="rect">
            <a:avLst/>
          </a:prstGeom>
          <a:noFill/>
          <a:ln w="9525">
            <a:noFill/>
            <a:miter lim="800000"/>
            <a:headEnd/>
            <a:tailEnd/>
          </a:ln>
        </p:spPr>
      </p:pic>
      <p:pic>
        <p:nvPicPr>
          <p:cNvPr id="10" name="Picture 9" descr="http://study.result.pk/wp-content/uploads/2011/07/National-University-of-Computer-and-Emerging-Sciences-NUCES-300x300.png"/>
          <p:cNvPicPr/>
          <p:nvPr/>
        </p:nvPicPr>
        <p:blipFill>
          <a:blip r:embed="rId8" cstate="print"/>
          <a:srcRect/>
          <a:stretch>
            <a:fillRect/>
          </a:stretch>
        </p:blipFill>
        <p:spPr bwMode="auto">
          <a:xfrm>
            <a:off x="1981200" y="6248400"/>
            <a:ext cx="478808" cy="3810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7772400" cy="1143000"/>
          </a:xfrm>
        </p:spPr>
        <p:txBody>
          <a:bodyPr>
            <a:normAutofit/>
          </a:bodyPr>
          <a:lstStyle/>
          <a:p>
            <a:r>
              <a:rPr lang="en-US" sz="3600" dirty="0">
                <a:latin typeface="Times New Roman" pitchFamily="18" charset="0"/>
                <a:cs typeface="Times New Roman" pitchFamily="18" charset="0"/>
              </a:rPr>
              <a:t>Example (R1-SubBytes)</a:t>
            </a:r>
          </a:p>
        </p:txBody>
      </p:sp>
      <p:pic>
        <p:nvPicPr>
          <p:cNvPr id="5" name="Picture 8"/>
          <p:cNvPicPr>
            <a:picLocks noChangeAspect="1" noChangeArrowheads="1"/>
          </p:cNvPicPr>
          <p:nvPr/>
        </p:nvPicPr>
        <p:blipFill>
          <a:blip r:embed="rId2" cstate="print"/>
          <a:srcRect/>
          <a:stretch>
            <a:fillRect/>
          </a:stretch>
        </p:blipFill>
        <p:spPr bwMode="auto">
          <a:xfrm>
            <a:off x="1981201" y="1676400"/>
            <a:ext cx="2238375" cy="1771650"/>
          </a:xfrm>
          <a:prstGeom prst="rect">
            <a:avLst/>
          </a:prstGeom>
          <a:noFill/>
          <a:ln w="9525">
            <a:noFill/>
            <a:miter lim="800000"/>
            <a:headEnd/>
            <a:tailEnd/>
          </a:ln>
        </p:spPr>
      </p:pic>
      <p:pic>
        <p:nvPicPr>
          <p:cNvPr id="6" name="Picture 7"/>
          <p:cNvPicPr>
            <a:picLocks noGrp="1" noChangeAspect="1" noChangeArrowheads="1"/>
          </p:cNvPicPr>
          <p:nvPr>
            <p:ph sz="quarter" idx="1"/>
          </p:nvPr>
        </p:nvPicPr>
        <p:blipFill>
          <a:blip r:embed="rId3" cstate="print"/>
          <a:srcRect/>
          <a:stretch>
            <a:fillRect/>
          </a:stretch>
        </p:blipFill>
        <p:spPr bwMode="auto">
          <a:xfrm>
            <a:off x="4419600" y="2286000"/>
            <a:ext cx="1066800" cy="533400"/>
          </a:xfrm>
          <a:prstGeom prst="rect">
            <a:avLst/>
          </a:prstGeom>
          <a:noFill/>
          <a:ln w="9525">
            <a:noFill/>
            <a:miter lim="800000"/>
            <a:headEnd/>
            <a:tailEnd/>
          </a:ln>
        </p:spPr>
      </p:pic>
      <p:sp>
        <p:nvSpPr>
          <p:cNvPr id="7" name="TextBox 6"/>
          <p:cNvSpPr txBox="1"/>
          <p:nvPr/>
        </p:nvSpPr>
        <p:spPr>
          <a:xfrm>
            <a:off x="4267200" y="1981200"/>
            <a:ext cx="1107996" cy="369332"/>
          </a:xfrm>
          <a:prstGeom prst="rect">
            <a:avLst/>
          </a:prstGeom>
          <a:noFill/>
        </p:spPr>
        <p:txBody>
          <a:bodyPr wrap="none" rtlCol="0">
            <a:spAutoFit/>
          </a:bodyPr>
          <a:lstStyle/>
          <a:p>
            <a:r>
              <a:rPr lang="en-US" b="1" dirty="0" err="1">
                <a:latin typeface="Times New Roman" pitchFamily="18" charset="0"/>
                <a:cs typeface="Times New Roman" pitchFamily="18" charset="0"/>
              </a:rPr>
              <a:t>SubBytes</a:t>
            </a:r>
            <a:endParaRPr lang="en-US" b="1" dirty="0">
              <a:latin typeface="Times New Roman" pitchFamily="18" charset="0"/>
              <a:cs typeface="Times New Roman" pitchFamily="18" charset="0"/>
            </a:endParaRPr>
          </a:p>
        </p:txBody>
      </p:sp>
      <p:pic>
        <p:nvPicPr>
          <p:cNvPr id="54274" name="Picture 2"/>
          <p:cNvPicPr>
            <a:picLocks noChangeAspect="1" noChangeArrowheads="1"/>
          </p:cNvPicPr>
          <p:nvPr/>
        </p:nvPicPr>
        <p:blipFill>
          <a:blip r:embed="rId4" cstate="print"/>
          <a:srcRect/>
          <a:stretch>
            <a:fillRect/>
          </a:stretch>
        </p:blipFill>
        <p:spPr bwMode="auto">
          <a:xfrm>
            <a:off x="5562600" y="1447800"/>
            <a:ext cx="4724400" cy="2514600"/>
          </a:xfrm>
          <a:prstGeom prst="rect">
            <a:avLst/>
          </a:prstGeom>
          <a:noFill/>
          <a:ln w="9525">
            <a:noFill/>
            <a:miter lim="800000"/>
            <a:headEnd/>
            <a:tailEnd/>
          </a:ln>
        </p:spPr>
      </p:pic>
      <p:pic>
        <p:nvPicPr>
          <p:cNvPr id="54275" name="Picture 3"/>
          <p:cNvPicPr>
            <a:picLocks noChangeAspect="1" noChangeArrowheads="1"/>
          </p:cNvPicPr>
          <p:nvPr/>
        </p:nvPicPr>
        <p:blipFill>
          <a:blip r:embed="rId5" cstate="print"/>
          <a:srcRect/>
          <a:stretch>
            <a:fillRect/>
          </a:stretch>
        </p:blipFill>
        <p:spPr bwMode="auto">
          <a:xfrm>
            <a:off x="7210426" y="4876800"/>
            <a:ext cx="2238375" cy="1790700"/>
          </a:xfrm>
          <a:prstGeom prst="rect">
            <a:avLst/>
          </a:prstGeom>
          <a:noFill/>
          <a:ln w="9525">
            <a:noFill/>
            <a:miter lim="800000"/>
            <a:headEnd/>
            <a:tailEnd/>
          </a:ln>
        </p:spPr>
      </p:pic>
      <p:pic>
        <p:nvPicPr>
          <p:cNvPr id="10" name="Picture 7"/>
          <p:cNvPicPr>
            <a:picLocks noChangeAspect="1" noChangeArrowheads="1"/>
          </p:cNvPicPr>
          <p:nvPr/>
        </p:nvPicPr>
        <p:blipFill>
          <a:blip r:embed="rId3" cstate="print"/>
          <a:srcRect/>
          <a:stretch>
            <a:fillRect/>
          </a:stretch>
        </p:blipFill>
        <p:spPr bwMode="auto">
          <a:xfrm rot="5400000">
            <a:off x="7829550" y="4057650"/>
            <a:ext cx="800100" cy="533400"/>
          </a:xfrm>
          <a:prstGeom prst="rect">
            <a:avLst/>
          </a:prstGeom>
          <a:noFill/>
          <a:ln w="9525">
            <a:noFill/>
            <a:miter lim="800000"/>
            <a:headEnd/>
            <a:tailEnd/>
          </a:ln>
        </p:spPr>
      </p:pic>
      <p:sp>
        <p:nvSpPr>
          <p:cNvPr id="4" name="Oval 3">
            <a:extLst>
              <a:ext uri="{FF2B5EF4-FFF2-40B4-BE49-F238E27FC236}">
                <a16:creationId xmlns:a16="http://schemas.microsoft.com/office/drawing/2014/main" id="{020D6646-BE84-F0E2-9A27-2BAFCCA5914D}"/>
              </a:ext>
            </a:extLst>
          </p:cNvPr>
          <p:cNvSpPr/>
          <p:nvPr/>
        </p:nvSpPr>
        <p:spPr>
          <a:xfrm>
            <a:off x="8373035" y="1828800"/>
            <a:ext cx="304800" cy="215153"/>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K"/>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0"/>
            <a:ext cx="7772400" cy="1143000"/>
          </a:xfrm>
        </p:spPr>
        <p:txBody>
          <a:bodyPr/>
          <a:lstStyle/>
          <a:p>
            <a:r>
              <a:rPr lang="en-US" dirty="0">
                <a:solidFill>
                  <a:schemeClr val="tx1"/>
                </a:solidFill>
                <a:latin typeface="Times New Roman" pitchFamily="18" charset="0"/>
                <a:cs typeface="Times New Roman" pitchFamily="18" charset="0"/>
              </a:rPr>
              <a:t>Example (R1-ShiftRows)</a:t>
            </a:r>
          </a:p>
        </p:txBody>
      </p:sp>
      <p:pic>
        <p:nvPicPr>
          <p:cNvPr id="6" name="Picture 7"/>
          <p:cNvPicPr>
            <a:picLocks noGrp="1" noChangeAspect="1" noChangeArrowheads="1"/>
          </p:cNvPicPr>
          <p:nvPr>
            <p:ph sz="quarter" idx="1"/>
          </p:nvPr>
        </p:nvPicPr>
        <p:blipFill>
          <a:blip r:embed="rId2" cstate="print"/>
          <a:srcRect/>
          <a:stretch>
            <a:fillRect/>
          </a:stretch>
        </p:blipFill>
        <p:spPr bwMode="auto">
          <a:xfrm>
            <a:off x="5429250" y="2895600"/>
            <a:ext cx="1066800" cy="533400"/>
          </a:xfrm>
          <a:prstGeom prst="rect">
            <a:avLst/>
          </a:prstGeom>
          <a:noFill/>
          <a:ln w="9525">
            <a:noFill/>
            <a:miter lim="800000"/>
            <a:headEnd/>
            <a:tailEnd/>
          </a:ln>
        </p:spPr>
      </p:pic>
      <p:sp>
        <p:nvSpPr>
          <p:cNvPr id="7" name="TextBox 6"/>
          <p:cNvSpPr txBox="1"/>
          <p:nvPr/>
        </p:nvSpPr>
        <p:spPr>
          <a:xfrm>
            <a:off x="5276850" y="2590800"/>
            <a:ext cx="1197764" cy="369332"/>
          </a:xfrm>
          <a:prstGeom prst="rect">
            <a:avLst/>
          </a:prstGeom>
          <a:noFill/>
        </p:spPr>
        <p:txBody>
          <a:bodyPr wrap="none" rtlCol="0">
            <a:spAutoFit/>
          </a:bodyPr>
          <a:lstStyle/>
          <a:p>
            <a:r>
              <a:rPr lang="en-US" b="1" dirty="0" err="1">
                <a:latin typeface="Times New Roman" pitchFamily="18" charset="0"/>
                <a:cs typeface="Times New Roman" pitchFamily="18" charset="0"/>
              </a:rPr>
              <a:t>ShiftRows</a:t>
            </a:r>
            <a:endParaRPr lang="en-US" b="1" dirty="0">
              <a:latin typeface="Times New Roman" pitchFamily="18" charset="0"/>
              <a:cs typeface="Times New Roman" pitchFamily="18" charset="0"/>
            </a:endParaRPr>
          </a:p>
        </p:txBody>
      </p:sp>
      <p:pic>
        <p:nvPicPr>
          <p:cNvPr id="54275" name="Picture 3"/>
          <p:cNvPicPr>
            <a:picLocks noChangeAspect="1" noChangeArrowheads="1"/>
          </p:cNvPicPr>
          <p:nvPr/>
        </p:nvPicPr>
        <p:blipFill>
          <a:blip r:embed="rId3" cstate="print"/>
          <a:srcRect/>
          <a:stretch>
            <a:fillRect/>
          </a:stretch>
        </p:blipFill>
        <p:spPr bwMode="auto">
          <a:xfrm>
            <a:off x="3067051" y="2438400"/>
            <a:ext cx="2238375" cy="1790700"/>
          </a:xfrm>
          <a:prstGeom prst="rect">
            <a:avLst/>
          </a:prstGeom>
          <a:noFill/>
          <a:ln w="9525">
            <a:noFill/>
            <a:miter lim="800000"/>
            <a:headEnd/>
            <a:tailEnd/>
          </a:ln>
        </p:spPr>
      </p:pic>
      <p:pic>
        <p:nvPicPr>
          <p:cNvPr id="55298" name="Picture 2"/>
          <p:cNvPicPr>
            <a:picLocks noChangeAspect="1" noChangeArrowheads="1"/>
          </p:cNvPicPr>
          <p:nvPr/>
        </p:nvPicPr>
        <p:blipFill>
          <a:blip r:embed="rId4" cstate="print"/>
          <a:srcRect/>
          <a:stretch>
            <a:fillRect/>
          </a:stretch>
        </p:blipFill>
        <p:spPr bwMode="auto">
          <a:xfrm>
            <a:off x="6724650" y="2362200"/>
            <a:ext cx="2266950" cy="17907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7772400" cy="1143000"/>
          </a:xfrm>
        </p:spPr>
        <p:txBody>
          <a:bodyPr/>
          <a:lstStyle/>
          <a:p>
            <a:r>
              <a:rPr lang="en-US" dirty="0">
                <a:solidFill>
                  <a:schemeClr val="tx1"/>
                </a:solidFill>
                <a:latin typeface="Times New Roman" pitchFamily="18" charset="0"/>
                <a:cs typeface="Times New Roman" pitchFamily="18" charset="0"/>
              </a:rPr>
              <a:t>Example (R1-MixColumns)</a:t>
            </a:r>
          </a:p>
        </p:txBody>
      </p:sp>
      <p:pic>
        <p:nvPicPr>
          <p:cNvPr id="6" name="Picture 7"/>
          <p:cNvPicPr>
            <a:picLocks noGrp="1" noChangeAspect="1" noChangeArrowheads="1"/>
          </p:cNvPicPr>
          <p:nvPr>
            <p:ph sz="quarter" idx="1"/>
          </p:nvPr>
        </p:nvPicPr>
        <p:blipFill>
          <a:blip r:embed="rId2" cstate="print"/>
          <a:srcRect/>
          <a:stretch>
            <a:fillRect/>
          </a:stretch>
        </p:blipFill>
        <p:spPr bwMode="auto">
          <a:xfrm>
            <a:off x="5429250" y="2895600"/>
            <a:ext cx="1066800" cy="533400"/>
          </a:xfrm>
          <a:prstGeom prst="rect">
            <a:avLst/>
          </a:prstGeom>
          <a:noFill/>
          <a:ln w="9525">
            <a:noFill/>
            <a:miter lim="800000"/>
            <a:headEnd/>
            <a:tailEnd/>
          </a:ln>
        </p:spPr>
      </p:pic>
      <p:sp>
        <p:nvSpPr>
          <p:cNvPr id="7" name="TextBox 6"/>
          <p:cNvSpPr txBox="1"/>
          <p:nvPr/>
        </p:nvSpPr>
        <p:spPr>
          <a:xfrm>
            <a:off x="5276850" y="2590800"/>
            <a:ext cx="1467068" cy="369332"/>
          </a:xfrm>
          <a:prstGeom prst="rect">
            <a:avLst/>
          </a:prstGeom>
          <a:noFill/>
        </p:spPr>
        <p:txBody>
          <a:bodyPr wrap="none" rtlCol="0">
            <a:spAutoFit/>
          </a:bodyPr>
          <a:lstStyle/>
          <a:p>
            <a:r>
              <a:rPr lang="en-US" b="1" dirty="0" err="1">
                <a:latin typeface="Times New Roman" pitchFamily="18" charset="0"/>
                <a:cs typeface="Times New Roman" pitchFamily="18" charset="0"/>
              </a:rPr>
              <a:t>MixColumns</a:t>
            </a:r>
            <a:endParaRPr lang="en-US" b="1" dirty="0">
              <a:latin typeface="Times New Roman" pitchFamily="18" charset="0"/>
              <a:cs typeface="Times New Roman" pitchFamily="18" charset="0"/>
            </a:endParaRPr>
          </a:p>
        </p:txBody>
      </p:sp>
      <p:pic>
        <p:nvPicPr>
          <p:cNvPr id="55298" name="Picture 2"/>
          <p:cNvPicPr>
            <a:picLocks noChangeAspect="1" noChangeArrowheads="1"/>
          </p:cNvPicPr>
          <p:nvPr/>
        </p:nvPicPr>
        <p:blipFill>
          <a:blip r:embed="rId3" cstate="print"/>
          <a:srcRect/>
          <a:stretch>
            <a:fillRect/>
          </a:stretch>
        </p:blipFill>
        <p:spPr bwMode="auto">
          <a:xfrm>
            <a:off x="2743200" y="2362200"/>
            <a:ext cx="2266950" cy="1790700"/>
          </a:xfrm>
          <a:prstGeom prst="rect">
            <a:avLst/>
          </a:prstGeom>
          <a:noFill/>
          <a:ln w="9525">
            <a:noFill/>
            <a:miter lim="800000"/>
            <a:headEnd/>
            <a:tailEnd/>
          </a:ln>
        </p:spPr>
      </p:pic>
      <p:pic>
        <p:nvPicPr>
          <p:cNvPr id="56322" name="Picture 2"/>
          <p:cNvPicPr>
            <a:picLocks noChangeAspect="1" noChangeArrowheads="1"/>
          </p:cNvPicPr>
          <p:nvPr/>
        </p:nvPicPr>
        <p:blipFill>
          <a:blip r:embed="rId4" cstate="print"/>
          <a:srcRect/>
          <a:stretch>
            <a:fillRect/>
          </a:stretch>
        </p:blipFill>
        <p:spPr bwMode="auto">
          <a:xfrm>
            <a:off x="6858000" y="2400300"/>
            <a:ext cx="2247900" cy="17907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76200"/>
            <a:ext cx="7772400" cy="1143000"/>
          </a:xfrm>
        </p:spPr>
        <p:txBody>
          <a:bodyPr/>
          <a:lstStyle/>
          <a:p>
            <a:r>
              <a:rPr lang="en-US" dirty="0">
                <a:solidFill>
                  <a:schemeClr val="tx1"/>
                </a:solidFill>
                <a:latin typeface="Times New Roman" pitchFamily="18" charset="0"/>
                <a:cs typeface="Times New Roman" pitchFamily="18" charset="0"/>
              </a:rPr>
              <a:t>Example (R1-AddRoundKey)</a:t>
            </a:r>
          </a:p>
        </p:txBody>
      </p:sp>
      <p:sp>
        <p:nvSpPr>
          <p:cNvPr id="7" name="TextBox 6"/>
          <p:cNvSpPr txBox="1"/>
          <p:nvPr/>
        </p:nvSpPr>
        <p:spPr>
          <a:xfrm>
            <a:off x="5109548" y="1866900"/>
            <a:ext cx="1672253" cy="369332"/>
          </a:xfrm>
          <a:prstGeom prst="rect">
            <a:avLst/>
          </a:prstGeom>
          <a:noFill/>
        </p:spPr>
        <p:txBody>
          <a:bodyPr wrap="none" rtlCol="0">
            <a:spAutoFit/>
          </a:bodyPr>
          <a:lstStyle/>
          <a:p>
            <a:r>
              <a:rPr lang="en-US" b="1" dirty="0" err="1">
                <a:latin typeface="Times New Roman" pitchFamily="18" charset="0"/>
                <a:cs typeface="Times New Roman" pitchFamily="18" charset="0"/>
              </a:rPr>
              <a:t>AddRoundKey</a:t>
            </a:r>
            <a:endParaRPr lang="en-US" b="1" dirty="0">
              <a:latin typeface="Times New Roman" pitchFamily="18" charset="0"/>
              <a:cs typeface="Times New Roman" pitchFamily="18" charset="0"/>
            </a:endParaRPr>
          </a:p>
        </p:txBody>
      </p:sp>
      <p:pic>
        <p:nvPicPr>
          <p:cNvPr id="56322" name="Picture 2"/>
          <p:cNvPicPr>
            <a:picLocks noChangeAspect="1" noChangeArrowheads="1"/>
          </p:cNvPicPr>
          <p:nvPr/>
        </p:nvPicPr>
        <p:blipFill>
          <a:blip r:embed="rId2" cstate="print"/>
          <a:srcRect/>
          <a:stretch>
            <a:fillRect/>
          </a:stretch>
        </p:blipFill>
        <p:spPr bwMode="auto">
          <a:xfrm>
            <a:off x="2819400" y="1562100"/>
            <a:ext cx="2247900" cy="1790700"/>
          </a:xfrm>
          <a:prstGeom prst="rect">
            <a:avLst/>
          </a:prstGeom>
          <a:noFill/>
          <a:ln w="9525">
            <a:noFill/>
            <a:miter lim="800000"/>
            <a:headEnd/>
            <a:tailEnd/>
          </a:ln>
        </p:spPr>
      </p:pic>
      <p:pic>
        <p:nvPicPr>
          <p:cNvPr id="9" name="Picture 6"/>
          <p:cNvPicPr>
            <a:picLocks noChangeAspect="1" noChangeArrowheads="1"/>
          </p:cNvPicPr>
          <p:nvPr/>
        </p:nvPicPr>
        <p:blipFill>
          <a:blip r:embed="rId3" cstate="print"/>
          <a:srcRect/>
          <a:stretch>
            <a:fillRect/>
          </a:stretch>
        </p:blipFill>
        <p:spPr bwMode="auto">
          <a:xfrm>
            <a:off x="5486401" y="2324100"/>
            <a:ext cx="676275" cy="609600"/>
          </a:xfrm>
          <a:prstGeom prst="rect">
            <a:avLst/>
          </a:prstGeom>
          <a:noFill/>
          <a:ln w="9525">
            <a:noFill/>
            <a:miter lim="800000"/>
            <a:headEnd/>
            <a:tailEnd/>
          </a:ln>
        </p:spPr>
      </p:pic>
      <p:pic>
        <p:nvPicPr>
          <p:cNvPr id="57346" name="Picture 2"/>
          <p:cNvPicPr>
            <a:picLocks noChangeAspect="1" noChangeArrowheads="1"/>
          </p:cNvPicPr>
          <p:nvPr/>
        </p:nvPicPr>
        <p:blipFill>
          <a:blip r:embed="rId4" cstate="print"/>
          <a:srcRect/>
          <a:stretch>
            <a:fillRect/>
          </a:stretch>
        </p:blipFill>
        <p:spPr bwMode="auto">
          <a:xfrm>
            <a:off x="7010401" y="1485900"/>
            <a:ext cx="2291255" cy="1828800"/>
          </a:xfrm>
          <a:prstGeom prst="rect">
            <a:avLst/>
          </a:prstGeom>
          <a:noFill/>
          <a:ln w="9525">
            <a:noFill/>
            <a:miter lim="800000"/>
            <a:headEnd/>
            <a:tailEnd/>
          </a:ln>
        </p:spPr>
      </p:pic>
      <p:pic>
        <p:nvPicPr>
          <p:cNvPr id="11" name="Picture 7"/>
          <p:cNvPicPr>
            <a:picLocks noChangeAspect="1" noChangeArrowheads="1"/>
          </p:cNvPicPr>
          <p:nvPr/>
        </p:nvPicPr>
        <p:blipFill>
          <a:blip r:embed="rId5" cstate="print"/>
          <a:srcRect/>
          <a:stretch>
            <a:fillRect/>
          </a:stretch>
        </p:blipFill>
        <p:spPr bwMode="auto">
          <a:xfrm rot="5400000">
            <a:off x="7848600" y="3429000"/>
            <a:ext cx="685800" cy="533400"/>
          </a:xfrm>
          <a:prstGeom prst="rect">
            <a:avLst/>
          </a:prstGeom>
          <a:noFill/>
          <a:ln w="9525">
            <a:noFill/>
            <a:miter lim="800000"/>
            <a:headEnd/>
            <a:tailEnd/>
          </a:ln>
        </p:spPr>
      </p:pic>
      <p:pic>
        <p:nvPicPr>
          <p:cNvPr id="57347" name="Picture 3"/>
          <p:cNvPicPr>
            <a:picLocks noChangeAspect="1" noChangeArrowheads="1"/>
          </p:cNvPicPr>
          <p:nvPr/>
        </p:nvPicPr>
        <p:blipFill>
          <a:blip r:embed="rId6" cstate="print"/>
          <a:srcRect/>
          <a:stretch>
            <a:fillRect/>
          </a:stretch>
        </p:blipFill>
        <p:spPr bwMode="auto">
          <a:xfrm>
            <a:off x="7010400" y="4210574"/>
            <a:ext cx="2362200" cy="1885426"/>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cstate="print"/>
          <a:srcRect/>
          <a:stretch>
            <a:fillRect/>
          </a:stretch>
        </p:blipFill>
        <p:spPr bwMode="auto">
          <a:xfrm>
            <a:off x="1792942" y="161926"/>
            <a:ext cx="8341660" cy="6605106"/>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1647" y="561228"/>
            <a:ext cx="7772400" cy="715962"/>
          </a:xfrm>
        </p:spPr>
        <p:txBody>
          <a:bodyPr>
            <a:normAutofit fontScale="90000"/>
          </a:bodyPr>
          <a:lstStyle/>
          <a:p>
            <a:r>
              <a:rPr lang="en-US" b="1" dirty="0">
                <a:solidFill>
                  <a:schemeClr val="tx1"/>
                </a:solidFill>
                <a:latin typeface="Times New Roman" pitchFamily="18" charset="0"/>
                <a:cs typeface="Times New Roman" pitchFamily="18" charset="0"/>
              </a:rPr>
              <a:t>Choosing the S-boxes and P-box</a:t>
            </a:r>
            <a:endParaRPr lang="en-US" b="1" dirty="0"/>
          </a:p>
        </p:txBody>
      </p:sp>
      <p:sp>
        <p:nvSpPr>
          <p:cNvPr id="3" name="Footer Placeholder 2"/>
          <p:cNvSpPr>
            <a:spLocks noGrp="1"/>
          </p:cNvSpPr>
          <p:nvPr>
            <p:ph type="ftr" sz="quarter" idx="11"/>
          </p:nvPr>
        </p:nvSpPr>
        <p:spPr/>
        <p:txBody>
          <a:bodyPr/>
          <a:lstStyle/>
          <a:p>
            <a:r>
              <a:rPr lang="en-US" dirty="0"/>
              <a:t>FAST-NUCES</a:t>
            </a:r>
          </a:p>
        </p:txBody>
      </p:sp>
      <p:sp>
        <p:nvSpPr>
          <p:cNvPr id="4" name="Content Placeholder 3"/>
          <p:cNvSpPr>
            <a:spLocks noGrp="1"/>
          </p:cNvSpPr>
          <p:nvPr>
            <p:ph sz="quarter" idx="1"/>
          </p:nvPr>
        </p:nvSpPr>
        <p:spPr>
          <a:xfrm>
            <a:off x="450476" y="1714686"/>
            <a:ext cx="11291047" cy="4482634"/>
          </a:xfrm>
        </p:spPr>
        <p:txBody>
          <a:bodyPr>
            <a:normAutofit/>
          </a:bodyPr>
          <a:lstStyle/>
          <a:p>
            <a:r>
              <a:rPr lang="en-US" dirty="0">
                <a:latin typeface="Times New Roman" pitchFamily="18" charset="0"/>
                <a:cs typeface="Times New Roman" pitchFamily="18" charset="0"/>
              </a:rPr>
              <a:t>Choosing the S-boxes and P-box at random would result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in an insecure block cipher   (key recovery after ≈2</a:t>
            </a:r>
            <a:r>
              <a:rPr lang="en-US" baseline="30000" dirty="0">
                <a:latin typeface="Times New Roman" pitchFamily="18" charset="0"/>
                <a:cs typeface="Times New Roman" pitchFamily="18" charset="0"/>
              </a:rPr>
              <a:t>24 </a:t>
            </a:r>
            <a:r>
              <a:rPr lang="en-US" dirty="0">
                <a:latin typeface="Times New Roman" pitchFamily="18" charset="0"/>
                <a:cs typeface="Times New Roman" pitchFamily="18" charset="0"/>
              </a:rPr>
              <a:t>outputs)   [BS’89]</a:t>
            </a:r>
          </a:p>
          <a:p>
            <a:pPr>
              <a:spcBef>
                <a:spcPts val="1800"/>
              </a:spcBef>
            </a:pPr>
            <a:r>
              <a:rPr lang="en-US" dirty="0">
                <a:latin typeface="Times New Roman" pitchFamily="18" charset="0"/>
                <a:cs typeface="Times New Roman" pitchFamily="18" charset="0"/>
              </a:rPr>
              <a:t>Several rules used in choice of S and P boxes:</a:t>
            </a:r>
          </a:p>
          <a:p>
            <a:pPr lvl="1">
              <a:spcBef>
                <a:spcPts val="1800"/>
              </a:spcBef>
            </a:pPr>
            <a:r>
              <a:rPr lang="en-US" dirty="0">
                <a:latin typeface="Times New Roman" pitchFamily="18" charset="0"/>
                <a:cs typeface="Times New Roman" pitchFamily="18" charset="0"/>
              </a:rPr>
              <a:t>No output bit should be close to a linear function of the input bits</a:t>
            </a:r>
          </a:p>
          <a:p>
            <a:pPr lvl="1"/>
            <a:r>
              <a:rPr lang="en-US" dirty="0">
                <a:latin typeface="Times New Roman" pitchFamily="18" charset="0"/>
                <a:cs typeface="Times New Roman" pitchFamily="18" charset="0"/>
              </a:rPr>
              <a:t>Ensure that bits of the output of an S-Box on one round affects the input of multiple S-Boxes in the next round</a:t>
            </a:r>
          </a:p>
          <a:p>
            <a:pPr lvl="1"/>
            <a:r>
              <a:rPr lang="en-US" dirty="0">
                <a:latin typeface="Times New Roman" pitchFamily="18" charset="0"/>
                <a:cs typeface="Times New Roman" pitchFamily="18" charset="0"/>
              </a:rPr>
              <a:t>Two of the output bits of one S-Box should influence the middle of the result, the other two bits should influence the edges</a:t>
            </a:r>
          </a:p>
          <a:p>
            <a:pPr lvl="1"/>
            <a:r>
              <a:rPr lang="en-US" dirty="0">
                <a:latin typeface="Times New Roman" pitchFamily="18" charset="0"/>
                <a:cs typeface="Times New Roman" pitchFamily="18" charset="0"/>
              </a:rPr>
              <a:t>The 4 output bits should form the input of 6 S-Boxes in the next round</a:t>
            </a:r>
          </a:p>
        </p:txBody>
      </p:sp>
    </p:spTree>
    <p:extLst>
      <p:ext uri="{BB962C8B-B14F-4D97-AF65-F5344CB8AC3E}">
        <p14:creationId xmlns:p14="http://schemas.microsoft.com/office/powerpoint/2010/main" val="1848874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cstate="print"/>
          <a:srcRect/>
          <a:stretch>
            <a:fillRect/>
          </a:stretch>
        </p:blipFill>
        <p:spPr bwMode="auto">
          <a:xfrm>
            <a:off x="2352676" y="161926"/>
            <a:ext cx="7705725" cy="616267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0"/>
            <a:ext cx="7772400" cy="1143000"/>
          </a:xfrm>
        </p:spPr>
        <p:txBody>
          <a:bodyPr>
            <a:normAutofit/>
          </a:bodyPr>
          <a:lstStyle/>
          <a:p>
            <a:r>
              <a:rPr lang="en-US" dirty="0">
                <a:solidFill>
                  <a:schemeClr val="tx1"/>
                </a:solidFill>
                <a:latin typeface="Times New Roman" pitchFamily="18" charset="0"/>
                <a:cs typeface="Times New Roman" pitchFamily="18" charset="0"/>
              </a:rPr>
              <a:t>Example:   </a:t>
            </a:r>
            <a:r>
              <a:rPr lang="en-US" dirty="0" err="1">
                <a:solidFill>
                  <a:schemeClr val="tx1"/>
                </a:solidFill>
                <a:latin typeface="Times New Roman" pitchFamily="18" charset="0"/>
                <a:cs typeface="Times New Roman" pitchFamily="18" charset="0"/>
              </a:rPr>
              <a:t>Javascript</a:t>
            </a:r>
            <a:r>
              <a:rPr lang="en-US" dirty="0">
                <a:solidFill>
                  <a:schemeClr val="tx1"/>
                </a:solidFill>
                <a:latin typeface="Times New Roman" pitchFamily="18" charset="0"/>
                <a:cs typeface="Times New Roman" pitchFamily="18" charset="0"/>
              </a:rPr>
              <a:t> AES</a:t>
            </a:r>
          </a:p>
        </p:txBody>
      </p:sp>
      <p:pic>
        <p:nvPicPr>
          <p:cNvPr id="4" name="Content Placeholder 3"/>
          <p:cNvPicPr>
            <a:picLocks noGrp="1" noChangeAspect="1"/>
          </p:cNvPicPr>
          <p:nvPr>
            <p:ph idx="1"/>
          </p:nvPr>
        </p:nvPicPr>
        <p:blipFill rotWithShape="1">
          <a:blip r:embed="rId3" cstate="print"/>
          <a:srcRect t="-662" b="-3809"/>
          <a:stretch/>
        </p:blipFill>
        <p:spPr>
          <a:xfrm>
            <a:off x="8610600" y="3173792"/>
            <a:ext cx="1408912" cy="1982408"/>
          </a:xfrm>
        </p:spPr>
      </p:pic>
      <p:pic>
        <p:nvPicPr>
          <p:cNvPr id="5" name="Picture 4"/>
          <p:cNvPicPr>
            <a:picLocks noChangeAspect="1"/>
          </p:cNvPicPr>
          <p:nvPr/>
        </p:nvPicPr>
        <p:blipFill>
          <a:blip r:embed="rId4" cstate="print"/>
          <a:stretch>
            <a:fillRect/>
          </a:stretch>
        </p:blipFill>
        <p:spPr>
          <a:xfrm>
            <a:off x="2514600" y="3275392"/>
            <a:ext cx="1511300" cy="1592376"/>
          </a:xfrm>
          <a:prstGeom prst="rect">
            <a:avLst/>
          </a:prstGeom>
        </p:spPr>
      </p:pic>
      <p:cxnSp>
        <p:nvCxnSpPr>
          <p:cNvPr id="7" name="Straight Arrow Connector 6"/>
          <p:cNvCxnSpPr/>
          <p:nvPr/>
        </p:nvCxnSpPr>
        <p:spPr>
          <a:xfrm flipH="1">
            <a:off x="4191000" y="3580192"/>
            <a:ext cx="4343400" cy="0"/>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257801" y="3007685"/>
            <a:ext cx="2327881" cy="400110"/>
          </a:xfrm>
          <a:prstGeom prst="rect">
            <a:avLst/>
          </a:prstGeom>
          <a:noFill/>
        </p:spPr>
        <p:txBody>
          <a:bodyPr wrap="none" rtlCol="0">
            <a:spAutoFit/>
          </a:bodyPr>
          <a:lstStyle/>
          <a:p>
            <a:r>
              <a:rPr lang="en-US" sz="2000" dirty="0">
                <a:latin typeface="Times New Roman" pitchFamily="18" charset="0"/>
                <a:cs typeface="Times New Roman" pitchFamily="18" charset="0"/>
              </a:rPr>
              <a:t>AES library (6.4KB)</a:t>
            </a:r>
          </a:p>
        </p:txBody>
      </p:sp>
      <p:sp>
        <p:nvSpPr>
          <p:cNvPr id="9" name="TextBox 8"/>
          <p:cNvSpPr txBox="1"/>
          <p:nvPr/>
        </p:nvSpPr>
        <p:spPr>
          <a:xfrm>
            <a:off x="4998579" y="3568905"/>
            <a:ext cx="2717411" cy="400110"/>
          </a:xfrm>
          <a:prstGeom prst="rect">
            <a:avLst/>
          </a:prstGeom>
          <a:noFill/>
        </p:spPr>
        <p:txBody>
          <a:bodyPr wrap="none" rtlCol="0">
            <a:spAutoFit/>
          </a:bodyPr>
          <a:lstStyle/>
          <a:p>
            <a:r>
              <a:rPr lang="en-US" sz="2000" dirty="0"/>
              <a:t>no </a:t>
            </a:r>
            <a:r>
              <a:rPr lang="en-US" sz="2000" dirty="0">
                <a:latin typeface="Times New Roman" pitchFamily="18" charset="0"/>
                <a:cs typeface="Times New Roman" pitchFamily="18" charset="0"/>
              </a:rPr>
              <a:t>pre-computed</a:t>
            </a:r>
            <a:r>
              <a:rPr lang="en-US" sz="2000" dirty="0"/>
              <a:t> tables</a:t>
            </a:r>
          </a:p>
        </p:txBody>
      </p:sp>
      <p:sp>
        <p:nvSpPr>
          <p:cNvPr id="10" name="TextBox 9"/>
          <p:cNvSpPr txBox="1"/>
          <p:nvPr/>
        </p:nvSpPr>
        <p:spPr>
          <a:xfrm>
            <a:off x="2133602" y="1797449"/>
            <a:ext cx="2688557" cy="461665"/>
          </a:xfrm>
          <a:prstGeom prst="rect">
            <a:avLst/>
          </a:prstGeom>
          <a:noFill/>
        </p:spPr>
        <p:txBody>
          <a:bodyPr wrap="none" rtlCol="0">
            <a:spAutoFit/>
          </a:bodyPr>
          <a:lstStyle/>
          <a:p>
            <a:r>
              <a:rPr lang="en-US" sz="2400" dirty="0">
                <a:latin typeface="Times New Roman" pitchFamily="18" charset="0"/>
                <a:cs typeface="Times New Roman" pitchFamily="18" charset="0"/>
              </a:rPr>
              <a:t>AES in the browser:</a:t>
            </a:r>
          </a:p>
        </p:txBody>
      </p:sp>
      <p:sp>
        <p:nvSpPr>
          <p:cNvPr id="11" name="TextBox 10"/>
          <p:cNvSpPr txBox="1"/>
          <p:nvPr/>
        </p:nvSpPr>
        <p:spPr>
          <a:xfrm>
            <a:off x="2133600" y="4851400"/>
            <a:ext cx="2563522" cy="1077218"/>
          </a:xfrm>
          <a:prstGeom prst="rect">
            <a:avLst/>
          </a:prstGeom>
          <a:noFill/>
        </p:spPr>
        <p:txBody>
          <a:bodyPr wrap="none" rtlCol="0">
            <a:spAutoFit/>
          </a:bodyPr>
          <a:lstStyle/>
          <a:p>
            <a:r>
              <a:rPr lang="en-US" dirty="0">
                <a:latin typeface="Times New Roman" pitchFamily="18" charset="0"/>
                <a:cs typeface="Times New Roman" pitchFamily="18" charset="0"/>
              </a:rPr>
              <a:t>Prior to encryption:</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         pre-compute tables</a:t>
            </a:r>
          </a:p>
          <a:p>
            <a:pPr>
              <a:spcBef>
                <a:spcPts val="1200"/>
              </a:spcBef>
            </a:pPr>
            <a:r>
              <a:rPr lang="en-US" dirty="0">
                <a:latin typeface="Times New Roman" pitchFamily="18" charset="0"/>
                <a:cs typeface="Times New Roman" pitchFamily="18" charset="0"/>
              </a:rPr>
              <a:t>Then encrypt using tables</a:t>
            </a:r>
          </a:p>
        </p:txBody>
      </p:sp>
      <p:sp>
        <p:nvSpPr>
          <p:cNvPr id="3" name="Rectangle 2"/>
          <p:cNvSpPr/>
          <p:nvPr/>
        </p:nvSpPr>
        <p:spPr>
          <a:xfrm>
            <a:off x="6705600" y="6287693"/>
            <a:ext cx="2483500" cy="307777"/>
          </a:xfrm>
          <a:prstGeom prst="rect">
            <a:avLst/>
          </a:prstGeom>
        </p:spPr>
        <p:txBody>
          <a:bodyPr wrap="none">
            <a:spAutoFit/>
          </a:bodyPr>
          <a:lstStyle/>
          <a:p>
            <a:r>
              <a:rPr lang="en-US" sz="1400" dirty="0"/>
              <a:t>http://crypto.stanford.edu/sjcl/</a:t>
            </a:r>
          </a:p>
        </p:txBody>
      </p:sp>
      <p:sp>
        <p:nvSpPr>
          <p:cNvPr id="12" name="Footer Placeholder 11"/>
          <p:cNvSpPr>
            <a:spLocks noGrp="1"/>
          </p:cNvSpPr>
          <p:nvPr>
            <p:ph type="ftr" sz="quarter" idx="11"/>
          </p:nvPr>
        </p:nvSpPr>
        <p:spPr/>
        <p:txBody>
          <a:bodyPr/>
          <a:lstStyle/>
          <a:p>
            <a:r>
              <a:rPr lang="en-US"/>
              <a:t>FAST-NUCES</a:t>
            </a:r>
          </a:p>
        </p:txBody>
      </p:sp>
      <p:pic>
        <p:nvPicPr>
          <p:cNvPr id="13" name="Picture 12" descr="http://study.result.pk/wp-content/uploads/2011/07/National-University-of-Computer-and-Emerging-Sciences-NUCES-300x300.png"/>
          <p:cNvPicPr/>
          <p:nvPr/>
        </p:nvPicPr>
        <p:blipFill>
          <a:blip r:embed="rId5" cstate="print"/>
          <a:srcRect/>
          <a:stretch>
            <a:fillRect/>
          </a:stretch>
        </p:blipFill>
        <p:spPr bwMode="auto">
          <a:xfrm>
            <a:off x="1981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3477359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6200"/>
            <a:ext cx="7772400" cy="1143000"/>
          </a:xfrm>
        </p:spPr>
        <p:txBody>
          <a:bodyPr>
            <a:normAutofit/>
          </a:bodyPr>
          <a:lstStyle/>
          <a:p>
            <a:r>
              <a:rPr lang="en-US" sz="3600" dirty="0">
                <a:latin typeface="Times New Roman" pitchFamily="18" charset="0"/>
                <a:cs typeface="Times New Roman" pitchFamily="18" charset="0"/>
              </a:rPr>
              <a:t>AES in hardware</a:t>
            </a:r>
          </a:p>
        </p:txBody>
      </p:sp>
      <p:sp>
        <p:nvSpPr>
          <p:cNvPr id="3" name="Content Placeholder 2"/>
          <p:cNvSpPr>
            <a:spLocks noGrp="1"/>
          </p:cNvSpPr>
          <p:nvPr>
            <p:ph idx="1"/>
          </p:nvPr>
        </p:nvSpPr>
        <p:spPr/>
        <p:txBody>
          <a:bodyPr>
            <a:normAutofit/>
          </a:bodyPr>
          <a:lstStyle/>
          <a:p>
            <a:pPr marL="0" indent="0">
              <a:buNone/>
            </a:pPr>
            <a:r>
              <a:rPr lang="en-US" dirty="0">
                <a:latin typeface="Times New Roman" pitchFamily="18" charset="0"/>
                <a:cs typeface="Times New Roman" pitchFamily="18" charset="0"/>
              </a:rPr>
              <a:t>AES instructions in Intel </a:t>
            </a:r>
            <a:r>
              <a:rPr lang="en-US" dirty="0" err="1">
                <a:latin typeface="Times New Roman" pitchFamily="18" charset="0"/>
                <a:cs typeface="Times New Roman" pitchFamily="18" charset="0"/>
              </a:rPr>
              <a:t>Westmere</a:t>
            </a:r>
            <a:r>
              <a:rPr lang="en-US" dirty="0">
                <a:latin typeface="Times New Roman" pitchFamily="18" charset="0"/>
                <a:cs typeface="Times New Roman" pitchFamily="18" charset="0"/>
              </a:rPr>
              <a:t>:</a:t>
            </a:r>
          </a:p>
          <a:p>
            <a:pPr>
              <a:spcBef>
                <a:spcPts val="1800"/>
              </a:spcBef>
            </a:pPr>
            <a:r>
              <a:rPr lang="en-US" b="1" dirty="0" err="1">
                <a:latin typeface="Times New Roman" pitchFamily="18" charset="0"/>
                <a:cs typeface="Times New Roman" pitchFamily="18" charset="0"/>
              </a:rPr>
              <a:t>aesenc</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aesenclast</a:t>
            </a:r>
            <a:r>
              <a:rPr lang="en-US" dirty="0">
                <a:latin typeface="Times New Roman" pitchFamily="18" charset="0"/>
                <a:cs typeface="Times New Roman" pitchFamily="18" charset="0"/>
              </a:rPr>
              <a:t>:    do one round of AES</a:t>
            </a:r>
          </a:p>
          <a:p>
            <a:pPr marL="0" indent="0">
              <a:buNone/>
            </a:pPr>
            <a:r>
              <a:rPr lang="en-US" dirty="0">
                <a:latin typeface="Times New Roman" pitchFamily="18" charset="0"/>
                <a:cs typeface="Times New Roman" pitchFamily="18" charset="0"/>
              </a:rPr>
              <a:t>	128-bit registers:  xmm1=state,   xmm2=round key</a:t>
            </a:r>
          </a:p>
          <a:p>
            <a:pPr marL="0" indent="0">
              <a:buNone/>
            </a:pPr>
            <a:r>
              <a:rPr lang="en-US" dirty="0">
                <a:latin typeface="Times New Roman" pitchFamily="18" charset="0"/>
                <a:cs typeface="Times New Roman" pitchFamily="18" charset="0"/>
              </a:rPr>
              <a:t>	</a:t>
            </a:r>
            <a:r>
              <a:rPr lang="en-US" b="1" dirty="0" err="1">
                <a:solidFill>
                  <a:srgbClr val="0000FF"/>
                </a:solidFill>
                <a:latin typeface="Times New Roman" pitchFamily="18" charset="0"/>
                <a:cs typeface="Times New Roman" pitchFamily="18" charset="0"/>
              </a:rPr>
              <a:t>aesenc</a:t>
            </a:r>
            <a:r>
              <a:rPr lang="en-US" b="1" dirty="0">
                <a:solidFill>
                  <a:srgbClr val="0000FF"/>
                </a:solidFill>
                <a:latin typeface="Times New Roman" pitchFamily="18" charset="0"/>
                <a:cs typeface="Times New Roman" pitchFamily="18" charset="0"/>
              </a:rPr>
              <a:t>  xmm1, xmm2   </a:t>
            </a:r>
            <a:r>
              <a:rPr lang="en-US" dirty="0">
                <a:latin typeface="Times New Roman" pitchFamily="18" charset="0"/>
                <a:cs typeface="Times New Roman" pitchFamily="18" charset="0"/>
              </a:rPr>
              <a:t>;   puts result in xmm1  </a:t>
            </a:r>
          </a:p>
          <a:p>
            <a:pPr>
              <a:spcBef>
                <a:spcPts val="1776"/>
              </a:spcBef>
            </a:pPr>
            <a:r>
              <a:rPr lang="en-US" b="1" dirty="0" err="1">
                <a:latin typeface="Times New Roman" pitchFamily="18" charset="0"/>
                <a:cs typeface="Times New Roman" pitchFamily="18" charset="0"/>
              </a:rPr>
              <a:t>aeskeygenassist</a:t>
            </a:r>
            <a:r>
              <a:rPr lang="en-US" dirty="0">
                <a:latin typeface="Times New Roman" pitchFamily="18" charset="0"/>
                <a:cs typeface="Times New Roman" pitchFamily="18" charset="0"/>
              </a:rPr>
              <a:t>:    performs AES key expansion</a:t>
            </a:r>
          </a:p>
          <a:p>
            <a:pPr>
              <a:spcBef>
                <a:spcPts val="1776"/>
              </a:spcBef>
            </a:pPr>
            <a:r>
              <a:rPr lang="en-US" dirty="0">
                <a:latin typeface="Times New Roman" pitchFamily="18" charset="0"/>
                <a:cs typeface="Times New Roman" pitchFamily="18" charset="0"/>
              </a:rPr>
              <a:t>Claim  14 x speed-up over </a:t>
            </a:r>
            <a:r>
              <a:rPr lang="en-US" dirty="0" err="1">
                <a:latin typeface="Times New Roman" pitchFamily="18" charset="0"/>
                <a:cs typeface="Times New Roman" pitchFamily="18" charset="0"/>
              </a:rPr>
              <a:t>OpenSSL</a:t>
            </a:r>
            <a:r>
              <a:rPr lang="en-US" dirty="0">
                <a:latin typeface="Times New Roman" pitchFamily="18" charset="0"/>
                <a:cs typeface="Times New Roman" pitchFamily="18" charset="0"/>
              </a:rPr>
              <a:t> on same hardware </a:t>
            </a:r>
          </a:p>
          <a:p>
            <a:pPr marL="0" indent="0">
              <a:spcBef>
                <a:spcPts val="3576"/>
              </a:spcBef>
              <a:buNone/>
            </a:pPr>
            <a:r>
              <a:rPr lang="en-US" sz="2000" dirty="0">
                <a:latin typeface="Times New Roman" pitchFamily="18" charset="0"/>
                <a:cs typeface="Times New Roman" pitchFamily="18" charset="0"/>
              </a:rPr>
              <a:t>Similar instructions on AMD Bulldozer </a:t>
            </a:r>
          </a:p>
        </p:txBody>
      </p:sp>
      <p:sp>
        <p:nvSpPr>
          <p:cNvPr id="4" name="Footer Placeholder 3"/>
          <p:cNvSpPr>
            <a:spLocks noGrp="1"/>
          </p:cNvSpPr>
          <p:nvPr>
            <p:ph type="ftr" sz="quarter" idx="11"/>
          </p:nvPr>
        </p:nvSpPr>
        <p:spPr/>
        <p:txBody>
          <a:bodyPr/>
          <a:lstStyle/>
          <a:p>
            <a:r>
              <a:rPr lang="en-US"/>
              <a:t>FAST-NUCES</a:t>
            </a:r>
          </a:p>
        </p:txBody>
      </p:sp>
      <p:pic>
        <p:nvPicPr>
          <p:cNvPr id="5" name="Picture 4" descr="http://study.result.pk/wp-content/uploads/2011/07/National-University-of-Computer-and-Emerging-Sciences-NUCES-300x300.png"/>
          <p:cNvPicPr/>
          <p:nvPr/>
        </p:nvPicPr>
        <p:blipFill>
          <a:blip r:embed="rId3" cstate="print"/>
          <a:srcRect/>
          <a:stretch>
            <a:fillRect/>
          </a:stretch>
        </p:blipFill>
        <p:spPr bwMode="auto">
          <a:xfrm>
            <a:off x="1981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250968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A50C4D-0BA1-4E54-8DFC-01810EC97B99}" type="slidenum">
              <a:rPr lang="en-US" smtClean="0"/>
              <a:t>33</a:t>
            </a:fld>
            <a:endParaRPr lang="en-US"/>
          </a:p>
        </p:txBody>
      </p:sp>
      <p:pic>
        <p:nvPicPr>
          <p:cNvPr id="5" name="Picture 4"/>
          <p:cNvPicPr>
            <a:picLocks noChangeAspect="1"/>
          </p:cNvPicPr>
          <p:nvPr/>
        </p:nvPicPr>
        <p:blipFill>
          <a:blip r:embed="rId2"/>
          <a:stretch>
            <a:fillRect/>
          </a:stretch>
        </p:blipFill>
        <p:spPr>
          <a:xfrm>
            <a:off x="712231" y="697375"/>
            <a:ext cx="10641569" cy="5749759"/>
          </a:xfrm>
          <a:prstGeom prst="rect">
            <a:avLst/>
          </a:prstGeom>
        </p:spPr>
      </p:pic>
    </p:spTree>
    <p:extLst>
      <p:ext uri="{BB962C8B-B14F-4D97-AF65-F5344CB8AC3E}">
        <p14:creationId xmlns:p14="http://schemas.microsoft.com/office/powerpoint/2010/main" val="4069227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3684635-9C17-7110-81DD-DB5963F2DE57}"/>
              </a:ext>
            </a:extLst>
          </p:cNvPr>
          <p:cNvPicPr>
            <a:picLocks noGrp="1" noChangeAspect="1"/>
          </p:cNvPicPr>
          <p:nvPr>
            <p:ph idx="1"/>
          </p:nvPr>
        </p:nvPicPr>
        <p:blipFill>
          <a:blip r:embed="rId2"/>
          <a:stretch>
            <a:fillRect/>
          </a:stretch>
        </p:blipFill>
        <p:spPr>
          <a:xfrm>
            <a:off x="838199" y="2366682"/>
            <a:ext cx="10374093" cy="2160493"/>
          </a:xfrm>
        </p:spPr>
      </p:pic>
      <p:sp>
        <p:nvSpPr>
          <p:cNvPr id="4" name="Slide Number Placeholder 3">
            <a:extLst>
              <a:ext uri="{FF2B5EF4-FFF2-40B4-BE49-F238E27FC236}">
                <a16:creationId xmlns:a16="http://schemas.microsoft.com/office/drawing/2014/main" id="{312DD7FB-80AE-BF7A-B919-52B27F1B5D1F}"/>
              </a:ext>
            </a:extLst>
          </p:cNvPr>
          <p:cNvSpPr>
            <a:spLocks noGrp="1"/>
          </p:cNvSpPr>
          <p:nvPr>
            <p:ph type="sldNum" sz="quarter" idx="12"/>
          </p:nvPr>
        </p:nvSpPr>
        <p:spPr/>
        <p:txBody>
          <a:bodyPr/>
          <a:lstStyle/>
          <a:p>
            <a:fld id="{A2A50C4D-0BA1-4E54-8DFC-01810EC97B99}" type="slidenum">
              <a:rPr lang="en-US" smtClean="0"/>
              <a:t>34</a:t>
            </a:fld>
            <a:endParaRPr lang="en-US"/>
          </a:p>
        </p:txBody>
      </p:sp>
    </p:spTree>
    <p:extLst>
      <p:ext uri="{BB962C8B-B14F-4D97-AF65-F5344CB8AC3E}">
        <p14:creationId xmlns:p14="http://schemas.microsoft.com/office/powerpoint/2010/main" val="3418214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D26527-1394-49DE-C729-D926A48A27F5}"/>
              </a:ext>
            </a:extLst>
          </p:cNvPr>
          <p:cNvSpPr>
            <a:spLocks noGrp="1"/>
          </p:cNvSpPr>
          <p:nvPr>
            <p:ph type="sldNum" sz="quarter" idx="12"/>
          </p:nvPr>
        </p:nvSpPr>
        <p:spPr/>
        <p:txBody>
          <a:bodyPr/>
          <a:lstStyle/>
          <a:p>
            <a:fld id="{A2A50C4D-0BA1-4E54-8DFC-01810EC97B99}" type="slidenum">
              <a:rPr lang="en-US" smtClean="0"/>
              <a:t>35</a:t>
            </a:fld>
            <a:endParaRPr lang="en-US"/>
          </a:p>
        </p:txBody>
      </p:sp>
      <p:sp>
        <p:nvSpPr>
          <p:cNvPr id="5" name="Rectangle 1">
            <a:extLst>
              <a:ext uri="{FF2B5EF4-FFF2-40B4-BE49-F238E27FC236}">
                <a16:creationId xmlns:a16="http://schemas.microsoft.com/office/drawing/2014/main" id="{17268632-944E-FB81-B2C1-21D0F8190779}"/>
              </a:ext>
            </a:extLst>
          </p:cNvPr>
          <p:cNvSpPr>
            <a:spLocks noGrp="1" noChangeArrowheads="1"/>
          </p:cNvSpPr>
          <p:nvPr>
            <p:ph idx="1"/>
          </p:nvPr>
        </p:nvSpPr>
        <p:spPr bwMode="auto">
          <a:xfrm>
            <a:off x="95546" y="1243532"/>
            <a:ext cx="12000907"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PK" altLang="en-PK"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Encryption:</a:t>
            </a:r>
            <a:r>
              <a:rPr kumimoji="0" lang="en-PK" altLang="en-PK"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PK" altLang="en-PK" sz="2400" b="0"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Protects against passive attacks (e.g., eavesdropping).</a:t>
            </a:r>
          </a:p>
          <a:p>
            <a:pPr eaLnBrk="0" fontAlgn="base" hangingPunct="0">
              <a:lnSpc>
                <a:spcPct val="100000"/>
              </a:lnSpc>
              <a:spcBef>
                <a:spcPct val="0"/>
              </a:spcBef>
              <a:spcAft>
                <a:spcPct val="0"/>
              </a:spcAft>
            </a:pPr>
            <a:r>
              <a:rPr kumimoji="0" lang="en-PK" altLang="en-PK"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Message/Data Authentication:</a:t>
            </a:r>
            <a:r>
              <a:rPr kumimoji="0" lang="en-PK" altLang="en-PK"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PK" altLang="en-PK" sz="2400" b="0"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Protects against active attacks (e.g., data falsification, transaction tampering) by</a:t>
            </a:r>
            <a:r>
              <a:rPr kumimoji="0" lang="en-PK" altLang="en-PK" sz="2400" b="1" i="0" u="none" strike="noStrike" cap="none" normalizeH="0" baseline="0" dirty="0">
                <a:ln>
                  <a:noFill/>
                </a:ln>
                <a:solidFill>
                  <a:srgbClr val="C00000"/>
                </a:solidFill>
                <a:effectLst/>
                <a:highlight>
                  <a:srgbClr val="FFFF00"/>
                </a:highlight>
                <a:latin typeface="Times New Roman" panose="02020603050405020304" pitchFamily="18" charset="0"/>
                <a:cs typeface="Times New Roman" panose="02020603050405020304" pitchFamily="18" charset="0"/>
              </a:rPr>
              <a:t> ensuring message integrity and authenticity. </a:t>
            </a:r>
            <a:endParaRPr kumimoji="0" lang="en-US" altLang="en-PK" sz="2400" b="1" i="0" u="none" strike="noStrike" cap="none" normalizeH="0" baseline="0" dirty="0">
              <a:ln>
                <a:noFill/>
              </a:ln>
              <a:solidFill>
                <a:srgbClr val="C00000"/>
              </a:solidFill>
              <a:effectLst/>
              <a:highlight>
                <a:srgbClr val="FFFF00"/>
              </a:highlight>
              <a:latin typeface="Times New Roman" panose="02020603050405020304" pitchFamily="18" charset="0"/>
              <a:cs typeface="Times New Roman" panose="02020603050405020304" pitchFamily="18" charset="0"/>
            </a:endParaRPr>
          </a:p>
          <a:p>
            <a:pPr lvl="1" eaLnBrk="0" fontAlgn="base" hangingPunct="0">
              <a:lnSpc>
                <a:spcPct val="100000"/>
              </a:lnSpc>
              <a:spcBef>
                <a:spcPct val="0"/>
              </a:spcBef>
              <a:spcAft>
                <a:spcPct val="0"/>
              </a:spcAft>
            </a:pPr>
            <a:r>
              <a:rPr kumimoji="0" lang="en-US" altLang="en-PK"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Verifies the authenticity and integrity of messages, </a:t>
            </a:r>
          </a:p>
          <a:p>
            <a:pPr lvl="2" eaLnBrk="0" fontAlgn="base" hangingPunct="0">
              <a:lnSpc>
                <a:spcPct val="100000"/>
              </a:lnSpc>
              <a:spcBef>
                <a:spcPct val="0"/>
              </a:spcBef>
              <a:spcAft>
                <a:spcPct val="0"/>
              </a:spcAft>
            </a:pPr>
            <a:r>
              <a:rPr kumimoji="0" lang="en-US" altLang="en-PK"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ensuring they are genuine, unaltered, and from the claimed source.</a:t>
            </a:r>
          </a:p>
          <a:p>
            <a:pPr marL="0" indent="0" eaLnBrk="0" fontAlgn="base" hangingPunct="0">
              <a:lnSpc>
                <a:spcPct val="100000"/>
              </a:lnSpc>
              <a:spcBef>
                <a:spcPct val="0"/>
              </a:spcBef>
              <a:spcAft>
                <a:spcPct val="0"/>
              </a:spcAft>
              <a:buNone/>
            </a:pPr>
            <a:endParaRPr kumimoji="0" lang="en-US" altLang="en-PK"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PK"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Concerns:</a:t>
            </a:r>
          </a:p>
          <a:p>
            <a:pPr lvl="1" eaLnBrk="0" fontAlgn="base" hangingPunct="0">
              <a:lnSpc>
                <a:spcPct val="100000"/>
              </a:lnSpc>
              <a:spcBef>
                <a:spcPct val="0"/>
              </a:spcBef>
              <a:spcAft>
                <a:spcPct val="0"/>
              </a:spcAft>
            </a:pPr>
            <a:r>
              <a:rPr kumimoji="0" lang="en-US" altLang="en-PK"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Integrity: </a:t>
            </a:r>
            <a:r>
              <a:rPr kumimoji="0" lang="en-US" altLang="en-PK"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Content remains unchanged.</a:t>
            </a:r>
          </a:p>
          <a:p>
            <a:pPr lvl="1" eaLnBrk="0" fontAlgn="base" hangingPunct="0">
              <a:lnSpc>
                <a:spcPct val="100000"/>
              </a:lnSpc>
              <a:spcBef>
                <a:spcPct val="0"/>
              </a:spcBef>
              <a:spcAft>
                <a:spcPct val="0"/>
              </a:spcAft>
            </a:pPr>
            <a:r>
              <a:rPr kumimoji="0" lang="en-US" altLang="en-PK"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Source Authenticity: </a:t>
            </a:r>
            <a:r>
              <a:rPr kumimoji="0" lang="en-US" altLang="en-PK"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Confirms the sender's identity.</a:t>
            </a:r>
          </a:p>
          <a:p>
            <a:pPr lvl="1" eaLnBrk="0" fontAlgn="base" hangingPunct="0">
              <a:lnSpc>
                <a:spcPct val="100000"/>
              </a:lnSpc>
              <a:spcBef>
                <a:spcPct val="0"/>
              </a:spcBef>
              <a:spcAft>
                <a:spcPct val="0"/>
              </a:spcAft>
            </a:pPr>
            <a:r>
              <a:rPr kumimoji="0" lang="en-US" altLang="en-PK"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Timeliness: </a:t>
            </a:r>
            <a:r>
              <a:rPr kumimoji="0" lang="en-US" altLang="en-PK"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Prevents delayed or replayed messages.</a:t>
            </a:r>
          </a:p>
          <a:p>
            <a:pPr lvl="1" eaLnBrk="0" fontAlgn="base" hangingPunct="0">
              <a:lnSpc>
                <a:spcPct val="100000"/>
              </a:lnSpc>
              <a:spcBef>
                <a:spcPct val="0"/>
              </a:spcBef>
              <a:spcAft>
                <a:spcPct val="0"/>
              </a:spcAft>
            </a:pPr>
            <a:r>
              <a:rPr kumimoji="0" lang="en-US" altLang="en-PK"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Sequencing: </a:t>
            </a:r>
            <a:r>
              <a:rPr kumimoji="0" lang="en-US" altLang="en-PK"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Ensures correct order of data.</a:t>
            </a:r>
          </a:p>
          <a:p>
            <a:pPr lvl="1" eaLnBrk="0" fontAlgn="base" hangingPunct="0">
              <a:lnSpc>
                <a:spcPct val="100000"/>
              </a:lnSpc>
              <a:spcBef>
                <a:spcPct val="0"/>
              </a:spcBef>
              <a:spcAft>
                <a:spcPct val="0"/>
              </a:spcAft>
            </a:pPr>
            <a:endParaRPr kumimoji="0" lang="en-PK" altLang="en-PK"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7" name="Content Placeholder 3"/>
          <p:cNvGraphicFramePr>
            <a:graphicFrameLocks/>
          </p:cNvGraphicFramePr>
          <p:nvPr>
            <p:extLst>
              <p:ext uri="{D42A27DB-BD31-4B8C-83A1-F6EECF244321}">
                <p14:modId xmlns:p14="http://schemas.microsoft.com/office/powerpoint/2010/main" val="1038035865"/>
              </p:ext>
            </p:extLst>
          </p:nvPr>
        </p:nvGraphicFramePr>
        <p:xfrm>
          <a:off x="7029451" y="4534974"/>
          <a:ext cx="5162549" cy="22810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9378" name="Rectangle 2"/>
          <p:cNvSpPr txBox="1">
            <a:spLocks noChangeArrowheads="1"/>
          </p:cNvSpPr>
          <p:nvPr/>
        </p:nvSpPr>
        <p:spPr>
          <a:xfrm>
            <a:off x="191093" y="755388"/>
            <a:ext cx="6613120" cy="4189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400" b="1" dirty="0">
                <a:latin typeface="Times New Roman" panose="02020603050405020304" pitchFamily="18" charset="0"/>
                <a:cs typeface="Times New Roman" panose="02020603050405020304" pitchFamily="18" charset="0"/>
              </a:rPr>
              <a:t>Message Authentication</a:t>
            </a:r>
          </a:p>
        </p:txBody>
      </p:sp>
      <p:pic>
        <p:nvPicPr>
          <p:cNvPr id="8" name="Picture 7">
            <a:extLst>
              <a:ext uri="{FF2B5EF4-FFF2-40B4-BE49-F238E27FC236}">
                <a16:creationId xmlns:a16="http://schemas.microsoft.com/office/drawing/2014/main" id="{A2335AFE-065E-83D4-F1BF-FBEA4BA43326}"/>
              </a:ext>
            </a:extLst>
          </p:cNvPr>
          <p:cNvPicPr>
            <a:picLocks noChangeAspect="1"/>
          </p:cNvPicPr>
          <p:nvPr/>
        </p:nvPicPr>
        <p:blipFill>
          <a:blip r:embed="rId7"/>
          <a:stretch>
            <a:fillRect/>
          </a:stretch>
        </p:blipFill>
        <p:spPr>
          <a:xfrm>
            <a:off x="0" y="-44824"/>
            <a:ext cx="11812649" cy="800212"/>
          </a:xfrm>
          <a:prstGeom prst="rect">
            <a:avLst/>
          </a:prstGeom>
        </p:spPr>
      </p:pic>
    </p:spTree>
    <p:extLst>
      <p:ext uri="{BB962C8B-B14F-4D97-AF65-F5344CB8AC3E}">
        <p14:creationId xmlns:p14="http://schemas.microsoft.com/office/powerpoint/2010/main" val="2259453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36</a:t>
            </a:fld>
            <a:endParaRPr lang="en-US"/>
          </a:p>
        </p:txBody>
      </p:sp>
      <p:pic>
        <p:nvPicPr>
          <p:cNvPr id="3" name="Picture 2"/>
          <p:cNvPicPr>
            <a:picLocks noChangeAspect="1"/>
          </p:cNvPicPr>
          <p:nvPr/>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saturation sat="0"/>
                    </a14:imgEffect>
                  </a14:imgLayer>
                </a14:imgProps>
              </a:ext>
            </a:extLst>
          </a:blip>
          <a:srcRect r="31537" b="87261"/>
          <a:stretch/>
        </p:blipFill>
        <p:spPr>
          <a:xfrm>
            <a:off x="261451" y="136525"/>
            <a:ext cx="10206524" cy="657311"/>
          </a:xfrm>
          <a:prstGeom prst="rect">
            <a:avLst/>
          </a:prstGeom>
        </p:spPr>
      </p:pic>
      <p:sp>
        <p:nvSpPr>
          <p:cNvPr id="4" name="Content Placeholder 2">
            <a:extLst>
              <a:ext uri="{FF2B5EF4-FFF2-40B4-BE49-F238E27FC236}">
                <a16:creationId xmlns:a16="http://schemas.microsoft.com/office/drawing/2014/main" id="{12A70774-37FE-B2D7-AA2A-C3A0EE1EDDCF}"/>
              </a:ext>
            </a:extLst>
          </p:cNvPr>
          <p:cNvSpPr txBox="1">
            <a:spLocks/>
          </p:cNvSpPr>
          <p:nvPr/>
        </p:nvSpPr>
        <p:spPr>
          <a:xfrm>
            <a:off x="180975" y="809229"/>
            <a:ext cx="11830050" cy="46005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highlight>
                  <a:srgbClr val="FFFF00"/>
                </a:highlight>
                <a:latin typeface="Times New Roman" panose="02020603050405020304" pitchFamily="18" charset="0"/>
                <a:cs typeface="Times New Roman" panose="02020603050405020304" pitchFamily="18" charset="0"/>
              </a:rPr>
              <a:t>Concept: </a:t>
            </a:r>
            <a:r>
              <a:rPr lang="en-US" sz="2000" dirty="0">
                <a:highlight>
                  <a:srgbClr val="FFFF00"/>
                </a:highlight>
                <a:latin typeface="Times New Roman" panose="02020603050405020304" pitchFamily="18" charset="0"/>
                <a:cs typeface="Times New Roman" panose="02020603050405020304" pitchFamily="18" charset="0"/>
              </a:rPr>
              <a:t>Shared key allows the genuine sender to encrypt a message for the receiver.</a:t>
            </a:r>
          </a:p>
          <a:p>
            <a:r>
              <a:rPr lang="en-US" sz="2000" b="1" dirty="0">
                <a:latin typeface="Times New Roman" panose="02020603050405020304" pitchFamily="18" charset="0"/>
                <a:cs typeface="Times New Roman" panose="02020603050405020304" pitchFamily="18" charset="0"/>
              </a:rPr>
              <a:t>Additional Elements:</a:t>
            </a:r>
          </a:p>
          <a:p>
            <a:pPr lvl="1"/>
            <a:r>
              <a:rPr lang="en-US" sz="2000" b="1" dirty="0">
                <a:latin typeface="Times New Roman" panose="02020603050405020304" pitchFamily="18" charset="0"/>
                <a:cs typeface="Times New Roman" panose="02020603050405020304" pitchFamily="18" charset="0"/>
              </a:rPr>
              <a:t>Error-Detection Code: </a:t>
            </a:r>
            <a:r>
              <a:rPr lang="en-US" sz="2000" dirty="0">
                <a:latin typeface="Times New Roman" panose="02020603050405020304" pitchFamily="18" charset="0"/>
                <a:cs typeface="Times New Roman" panose="02020603050405020304" pitchFamily="18" charset="0"/>
              </a:rPr>
              <a:t>Ensures message integrity.</a:t>
            </a:r>
          </a:p>
          <a:p>
            <a:pPr lvl="1"/>
            <a:r>
              <a:rPr lang="en-US" sz="2000" b="1" dirty="0">
                <a:latin typeface="Times New Roman" panose="02020603050405020304" pitchFamily="18" charset="0"/>
                <a:cs typeface="Times New Roman" panose="02020603050405020304" pitchFamily="18" charset="0"/>
              </a:rPr>
              <a:t>Sequence Number: </a:t>
            </a:r>
            <a:r>
              <a:rPr lang="en-US" sz="2000" dirty="0">
                <a:latin typeface="Times New Roman" panose="02020603050405020304" pitchFamily="18" charset="0"/>
                <a:cs typeface="Times New Roman" panose="02020603050405020304" pitchFamily="18" charset="0"/>
              </a:rPr>
              <a:t>Maintains correct order of messages.</a:t>
            </a:r>
          </a:p>
          <a:p>
            <a:pPr lvl="1"/>
            <a:r>
              <a:rPr lang="en-US" sz="2000" b="1" dirty="0">
                <a:latin typeface="Times New Roman" panose="02020603050405020304" pitchFamily="18" charset="0"/>
                <a:cs typeface="Times New Roman" panose="02020603050405020304" pitchFamily="18" charset="0"/>
              </a:rPr>
              <a:t>Timestamp: </a:t>
            </a:r>
            <a:r>
              <a:rPr lang="en-US" sz="2000" dirty="0">
                <a:latin typeface="Times New Roman" panose="02020603050405020304" pitchFamily="18" charset="0"/>
                <a:cs typeface="Times New Roman" panose="02020603050405020304" pitchFamily="18" charset="0"/>
              </a:rPr>
              <a:t>Verifies timely delivery.</a:t>
            </a:r>
            <a:endParaRPr lang="en-US"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Limitations:</a:t>
            </a:r>
          </a:p>
          <a:p>
            <a:pPr lvl="1"/>
            <a:r>
              <a:rPr lang="en-US" sz="1800" b="1" dirty="0">
                <a:latin typeface="Times New Roman" panose="02020603050405020304" pitchFamily="18" charset="0"/>
                <a:cs typeface="Times New Roman" panose="02020603050405020304" pitchFamily="18" charset="0"/>
              </a:rPr>
              <a:t>ECB Mode Vulnerability: </a:t>
            </a:r>
            <a:r>
              <a:rPr lang="en-US" sz="1800" dirty="0">
                <a:latin typeface="Times New Roman" panose="02020603050405020304" pitchFamily="18" charset="0"/>
                <a:cs typeface="Times New Roman" panose="02020603050405020304" pitchFamily="18" charset="0"/>
              </a:rPr>
              <a:t>Block reordering can change the meaning of the data sequence, even though decryption is successful.</a:t>
            </a:r>
          </a:p>
          <a:p>
            <a:pPr lvl="1"/>
            <a:r>
              <a:rPr lang="en-US" sz="1800" b="1" dirty="0">
                <a:latin typeface="Times New Roman" panose="02020603050405020304" pitchFamily="18" charset="0"/>
                <a:cs typeface="Times New Roman" panose="02020603050405020304" pitchFamily="18" charset="0"/>
              </a:rPr>
              <a:t>Sequence Number Limitations</a:t>
            </a:r>
            <a:r>
              <a:rPr lang="en-US" sz="1800" dirty="0">
                <a:latin typeface="Times New Roman" panose="02020603050405020304" pitchFamily="18" charset="0"/>
                <a:cs typeface="Times New Roman" panose="02020603050405020304" pitchFamily="18" charset="0"/>
              </a:rPr>
              <a:t>: Typically, no unique sequence number for each block of plaintext, making block reordering a potential threat.</a:t>
            </a:r>
          </a:p>
          <a:p>
            <a:pPr lvl="1"/>
            <a:r>
              <a:rPr lang="en-US" sz="1800" b="1" dirty="0">
                <a:latin typeface="Times New Roman" panose="02020603050405020304" pitchFamily="18" charset="0"/>
                <a:cs typeface="Times New Roman" panose="02020603050405020304" pitchFamily="18" charset="0"/>
              </a:rPr>
              <a:t>Not Fully Adequate: </a:t>
            </a:r>
            <a:r>
              <a:rPr lang="en-US" sz="1800" dirty="0">
                <a:latin typeface="Times New Roman" panose="02020603050405020304" pitchFamily="18" charset="0"/>
                <a:cs typeface="Times New Roman" panose="02020603050405020304" pitchFamily="18" charset="0"/>
              </a:rPr>
              <a:t>Symmetric encryption alone does not provide complete data authentication</a:t>
            </a:r>
            <a:r>
              <a:rPr lang="en-US" sz="2000" dirty="0">
                <a:latin typeface="Times New Roman" panose="02020603050405020304" pitchFamily="18" charset="0"/>
                <a:cs typeface="Times New Roman" panose="02020603050405020304" pitchFamily="18" charset="0"/>
              </a:rPr>
              <a:t>.</a:t>
            </a:r>
            <a:endParaRPr lang="en-PK" sz="2000" dirty="0">
              <a:latin typeface="Times New Roman" panose="02020603050405020304" pitchFamily="18" charset="0"/>
              <a:cs typeface="Times New Roman" panose="02020603050405020304" pitchFamily="18" charset="0"/>
            </a:endParaRPr>
          </a:p>
        </p:txBody>
      </p:sp>
      <p:pic>
        <p:nvPicPr>
          <p:cNvPr id="4100" name="Picture 4" descr="Symmetric Key Cipher">
            <a:extLst>
              <a:ext uri="{FF2B5EF4-FFF2-40B4-BE49-F238E27FC236}">
                <a16:creationId xmlns:a16="http://schemas.microsoft.com/office/drawing/2014/main" id="{43556661-72C9-2F67-6EC9-89F2442A6F5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15" t="4940" b="4746"/>
          <a:stretch/>
        </p:blipFill>
        <p:spPr bwMode="auto">
          <a:xfrm>
            <a:off x="3162300" y="4599935"/>
            <a:ext cx="6454005" cy="2258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97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6F08FC-5EBE-7519-EDEC-51A487696D8F}"/>
              </a:ext>
            </a:extLst>
          </p:cNvPr>
          <p:cNvSpPr>
            <a:spLocks noGrp="1"/>
          </p:cNvSpPr>
          <p:nvPr>
            <p:ph idx="1"/>
          </p:nvPr>
        </p:nvSpPr>
        <p:spPr>
          <a:xfrm>
            <a:off x="176213" y="648469"/>
            <a:ext cx="12015787" cy="5707881"/>
          </a:xfrm>
        </p:spPr>
        <p:txBody>
          <a:bodyPr>
            <a:noAutofit/>
          </a:bodyPr>
          <a:lstStyle/>
          <a:p>
            <a:r>
              <a:rPr lang="en-US" sz="1800" b="1" dirty="0">
                <a:highlight>
                  <a:srgbClr val="FFFF00"/>
                </a:highlight>
                <a:latin typeface="Times New Roman" panose="02020603050405020304" pitchFamily="18" charset="0"/>
                <a:cs typeface="Times New Roman" panose="02020603050405020304" pitchFamily="18" charset="0"/>
              </a:rPr>
              <a:t>Approach: </a:t>
            </a:r>
            <a:r>
              <a:rPr lang="en-US" sz="1800" dirty="0">
                <a:highlight>
                  <a:srgbClr val="FFFF00"/>
                </a:highlight>
                <a:latin typeface="Times New Roman" panose="02020603050405020304" pitchFamily="18" charset="0"/>
                <a:cs typeface="Times New Roman" panose="02020603050405020304" pitchFamily="18" charset="0"/>
              </a:rPr>
              <a:t>Authentication tags are appended to messages, which are sent in plaintext.</a:t>
            </a:r>
          </a:p>
          <a:p>
            <a:r>
              <a:rPr lang="en-US" sz="1800" b="1" dirty="0">
                <a:highlight>
                  <a:srgbClr val="FFFF00"/>
                </a:highlight>
                <a:latin typeface="Times New Roman" panose="02020603050405020304" pitchFamily="18" charset="0"/>
                <a:cs typeface="Times New Roman" panose="02020603050405020304" pitchFamily="18" charset="0"/>
              </a:rPr>
              <a:t>No Confidentiality: </a:t>
            </a:r>
            <a:r>
              <a:rPr lang="en-US" sz="1800" dirty="0">
                <a:highlight>
                  <a:srgbClr val="FFFF00"/>
                </a:highlight>
                <a:latin typeface="Times New Roman" panose="02020603050405020304" pitchFamily="18" charset="0"/>
                <a:cs typeface="Times New Roman" panose="02020603050405020304" pitchFamily="18" charset="0"/>
              </a:rPr>
              <a:t>Message content is not encrypted, so confidentiality is not provided.</a:t>
            </a:r>
          </a:p>
          <a:p>
            <a:r>
              <a:rPr lang="en-US" sz="1800" b="1" dirty="0">
                <a:solidFill>
                  <a:srgbClr val="C00000"/>
                </a:solidFill>
                <a:highlight>
                  <a:srgbClr val="FFFF00"/>
                </a:highlight>
                <a:latin typeface="Times New Roman" panose="02020603050405020304" pitchFamily="18" charset="0"/>
                <a:cs typeface="Times New Roman" panose="02020603050405020304" pitchFamily="18" charset="0"/>
              </a:rPr>
              <a:t>Authentication and confidentiality </a:t>
            </a:r>
            <a:r>
              <a:rPr lang="en-US" sz="1800" dirty="0">
                <a:highlight>
                  <a:srgbClr val="FFFF00"/>
                </a:highlight>
                <a:latin typeface="Times New Roman" panose="02020603050405020304" pitchFamily="18" charset="0"/>
                <a:cs typeface="Times New Roman" panose="02020603050405020304" pitchFamily="18" charset="0"/>
              </a:rPr>
              <a:t>can be combined by encrypting the message along with its authentication tag, though they are typically handled separately.</a:t>
            </a:r>
          </a:p>
          <a:p>
            <a:endParaRPr lang="en-US" sz="800" dirty="0">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Three situations in which message authentication without confidentiality is preferable:</a:t>
            </a:r>
          </a:p>
          <a:p>
            <a:pPr marL="342900" indent="-342900">
              <a:buFont typeface="+mj-lt"/>
              <a:buAutoNum type="arabicPeriod"/>
            </a:pPr>
            <a:r>
              <a:rPr lang="en-US" sz="1800" b="1" dirty="0">
                <a:latin typeface="Times New Roman" panose="02020603050405020304" pitchFamily="18" charset="0"/>
                <a:cs typeface="Times New Roman" panose="02020603050405020304" pitchFamily="18" charset="0"/>
              </a:rPr>
              <a:t>Broadcast Messages: </a:t>
            </a:r>
          </a:p>
          <a:p>
            <a:pPr lvl="1" eaLnBrk="0" fontAlgn="base" hangingPunct="0">
              <a:lnSpc>
                <a:spcPct val="100000"/>
              </a:lnSpc>
              <a:spcBef>
                <a:spcPct val="0"/>
              </a:spcBef>
              <a:spcAft>
                <a:spcPct val="0"/>
              </a:spcAft>
            </a:pPr>
            <a:r>
              <a:rPr kumimoji="0" lang="en-PK" altLang="en-PK"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Used in systems that send the same message to multiple recipients (e.g., network notifications, alarm signals).</a:t>
            </a:r>
          </a:p>
          <a:p>
            <a:pPr lvl="1" eaLnBrk="0" fontAlgn="base" hangingPunct="0">
              <a:lnSpc>
                <a:spcPct val="100000"/>
              </a:lnSpc>
              <a:spcBef>
                <a:spcPct val="0"/>
              </a:spcBef>
              <a:spcAft>
                <a:spcPct val="0"/>
              </a:spcAft>
            </a:pPr>
            <a:r>
              <a:rPr kumimoji="0" lang="en-PK" altLang="en-PK"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Ensures that only one designated destination verifies authenticity, reducing overhead and complexity.</a:t>
            </a:r>
            <a:endParaRPr kumimoji="0" lang="en-US" altLang="en-PK"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eaLnBrk="0" fontAlgn="base" hangingPunct="0">
              <a:lnSpc>
                <a:spcPct val="100000"/>
              </a:lnSpc>
              <a:spcBef>
                <a:spcPct val="0"/>
              </a:spcBef>
              <a:spcAft>
                <a:spcPct val="0"/>
              </a:spcAft>
            </a:pPr>
            <a:r>
              <a:rPr kumimoji="0" lang="en-PK" altLang="en-PK"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Allows plaintext broadcasting with an authentication tag, and alerts are sent if authenticity is violated </a:t>
            </a:r>
            <a:endParaRPr kumimoji="0" lang="en-US" altLang="en-PK"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eaLnBrk="0" fontAlgn="base" hangingPunct="0">
              <a:lnSpc>
                <a:spcPct val="100000"/>
              </a:lnSpc>
              <a:spcBef>
                <a:spcPct val="0"/>
              </a:spcBef>
              <a:spcAft>
                <a:spcPct val="0"/>
              </a:spcAft>
            </a:pPr>
            <a:endParaRPr kumimoji="0" lang="en-PK" altLang="en-PK"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indent="-342900" eaLnBrk="0" fontAlgn="base" hangingPunct="0">
              <a:lnSpc>
                <a:spcPct val="100000"/>
              </a:lnSpc>
              <a:spcBef>
                <a:spcPct val="0"/>
              </a:spcBef>
              <a:spcAft>
                <a:spcPct val="0"/>
              </a:spcAft>
              <a:buFont typeface="+mj-lt"/>
              <a:buAutoNum type="arabicPeriod"/>
            </a:pPr>
            <a:r>
              <a:rPr lang="en-US" sz="1800" b="1" dirty="0">
                <a:latin typeface="Times New Roman" panose="02020603050405020304" pitchFamily="18" charset="0"/>
                <a:cs typeface="Times New Roman" panose="02020603050405020304" pitchFamily="18" charset="0"/>
              </a:rPr>
              <a:t>Selective Authentication:</a:t>
            </a:r>
          </a:p>
          <a:p>
            <a:pPr lvl="1" eaLnBrk="0" fontAlgn="base" hangingPunct="0">
              <a:lnSpc>
                <a:spcPct val="100000"/>
              </a:lnSpc>
              <a:spcBef>
                <a:spcPct val="0"/>
              </a:spcBef>
              <a:spcAft>
                <a:spcPct val="0"/>
              </a:spcAft>
            </a:pP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In scenarios where one party has a high processing load, decrypting all incoming messages may be impractical.</a:t>
            </a:r>
          </a:p>
          <a:p>
            <a:pPr lvl="1" eaLnBrk="0" fontAlgn="base" hangingPunct="0">
              <a:lnSpc>
                <a:spcPct val="100000"/>
              </a:lnSpc>
              <a:spcBef>
                <a:spcPct val="0"/>
              </a:spcBef>
              <a:spcAft>
                <a:spcPct val="0"/>
              </a:spcAft>
            </a:pPr>
            <a:r>
              <a:rPr lang="en-US" sz="1800" dirty="0">
                <a:latin typeface="Times New Roman" panose="02020603050405020304" pitchFamily="18" charset="0"/>
                <a:cs typeface="Times New Roman" panose="02020603050405020304" pitchFamily="18" charset="0"/>
              </a:rPr>
              <a:t>Authentication is performed selectively, checking the integrity of randomly chosen messages to save resources.</a:t>
            </a:r>
          </a:p>
          <a:p>
            <a:pPr marL="457200" lvl="1" indent="0" eaLnBrk="0" fontAlgn="base" hangingPunct="0">
              <a:lnSpc>
                <a:spcPct val="100000"/>
              </a:lnSpc>
              <a:spcBef>
                <a:spcPct val="0"/>
              </a:spcBef>
              <a:spcAft>
                <a:spcPct val="0"/>
              </a:spcAft>
              <a:buNone/>
            </a:pPr>
            <a:endParaRPr lang="en-US" sz="1800" dirty="0">
              <a:latin typeface="Times New Roman" panose="02020603050405020304" pitchFamily="18" charset="0"/>
              <a:cs typeface="Times New Roman" panose="02020603050405020304" pitchFamily="18" charset="0"/>
            </a:endParaRPr>
          </a:p>
          <a:p>
            <a:pPr marL="342900" indent="-342900" eaLnBrk="0" fontAlgn="base" hangingPunct="0">
              <a:lnSpc>
                <a:spcPct val="100000"/>
              </a:lnSpc>
              <a:spcBef>
                <a:spcPct val="0"/>
              </a:spcBef>
              <a:spcAft>
                <a:spcPct val="0"/>
              </a:spcAft>
              <a:buFont typeface="+mj-lt"/>
              <a:buAutoNum type="arabicPeriod"/>
            </a:pPr>
            <a:r>
              <a:rPr lang="en-US" sz="1800" b="1" dirty="0">
                <a:latin typeface="Times New Roman" panose="02020603050405020304" pitchFamily="18" charset="0"/>
                <a:cs typeface="Times New Roman" panose="02020603050405020304" pitchFamily="18" charset="0"/>
              </a:rPr>
              <a:t>Program Integrity</a:t>
            </a:r>
            <a:endParaRPr kumimoji="0" lang="en-PK" altLang="en-PK"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eaLnBrk="0" fontAlgn="base" hangingPunct="0">
              <a:lnSpc>
                <a:spcPct val="100000"/>
              </a:lnSpc>
              <a:spcBef>
                <a:spcPct val="0"/>
              </a:spcBef>
              <a:spcAft>
                <a:spcPct val="0"/>
              </a:spcAft>
            </a:pPr>
            <a:r>
              <a:rPr kumimoji="0" lang="en-PK" altLang="en-PK"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Useful for verifying the integrity of executable programs without decrypting them each time they are run.</a:t>
            </a:r>
          </a:p>
          <a:p>
            <a:pPr lvl="1" eaLnBrk="0" fontAlgn="base" hangingPunct="0">
              <a:lnSpc>
                <a:spcPct val="100000"/>
              </a:lnSpc>
              <a:spcBef>
                <a:spcPct val="0"/>
              </a:spcBef>
              <a:spcAft>
                <a:spcPct val="0"/>
              </a:spcAft>
            </a:pPr>
            <a:r>
              <a:rPr kumimoji="0" lang="en-PK" altLang="en-PK"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Ensures that the program is authentic and unaltered while conserving processor resources by avoiding repeated decryption. </a:t>
            </a:r>
            <a:endParaRPr lang="en-US" sz="1800" dirty="0">
              <a:latin typeface="Times New Roman" panose="02020603050405020304" pitchFamily="18" charset="0"/>
              <a:cs typeface="Times New Roman" panose="02020603050405020304" pitchFamily="18" charset="0"/>
            </a:endParaRPr>
          </a:p>
          <a:p>
            <a:r>
              <a:rPr lang="en-US" sz="2000" b="1" dirty="0">
                <a:highlight>
                  <a:srgbClr val="FFFF00"/>
                </a:highlight>
                <a:latin typeface="Times New Roman" panose="02020603050405020304" pitchFamily="18" charset="0"/>
                <a:cs typeface="Times New Roman" panose="02020603050405020304" pitchFamily="18" charset="0"/>
              </a:rPr>
              <a:t>Both authentication and encryption are essential for comprehensive security, each serving specific needs.</a:t>
            </a:r>
            <a:endParaRPr lang="en-PK" sz="2000" b="1" dirty="0">
              <a:highlight>
                <a:srgbClr val="FFFF00"/>
              </a:highligh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A4F9A21-C899-A6A5-82B4-D8B32D29C687}"/>
              </a:ext>
            </a:extLst>
          </p:cNvPr>
          <p:cNvSpPr>
            <a:spLocks noGrp="1"/>
          </p:cNvSpPr>
          <p:nvPr>
            <p:ph type="sldNum" sz="quarter" idx="12"/>
          </p:nvPr>
        </p:nvSpPr>
        <p:spPr/>
        <p:txBody>
          <a:bodyPr/>
          <a:lstStyle/>
          <a:p>
            <a:fld id="{A2A50C4D-0BA1-4E54-8DFC-01810EC97B99}" type="slidenum">
              <a:rPr lang="en-US" smtClean="0"/>
              <a:t>37</a:t>
            </a:fld>
            <a:endParaRPr lang="en-US"/>
          </a:p>
        </p:txBody>
      </p:sp>
      <p:pic>
        <p:nvPicPr>
          <p:cNvPr id="5" name="Picture 4"/>
          <p:cNvPicPr>
            <a:picLocks noChangeAspect="1"/>
          </p:cNvPicPr>
          <p:nvPr/>
        </p:nvPicPr>
        <p:blipFill>
          <a:blip r:embed="rId2">
            <a:duotone>
              <a:prstClr val="black"/>
              <a:schemeClr val="accent3">
                <a:tint val="45000"/>
                <a:satMod val="400000"/>
              </a:schemeClr>
            </a:duotone>
          </a:blip>
          <a:stretch>
            <a:fillRect/>
          </a:stretch>
        </p:blipFill>
        <p:spPr>
          <a:xfrm>
            <a:off x="183550" y="96752"/>
            <a:ext cx="10989275" cy="568411"/>
          </a:xfrm>
          <a:prstGeom prst="rect">
            <a:avLst/>
          </a:prstGeom>
        </p:spPr>
      </p:pic>
    </p:spTree>
    <p:extLst>
      <p:ext uri="{BB962C8B-B14F-4D97-AF65-F5344CB8AC3E}">
        <p14:creationId xmlns:p14="http://schemas.microsoft.com/office/powerpoint/2010/main" val="1688742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6C82B0-F5A1-241E-8783-78CADBF8BB9C}"/>
              </a:ext>
            </a:extLst>
          </p:cNvPr>
          <p:cNvSpPr>
            <a:spLocks noGrp="1"/>
          </p:cNvSpPr>
          <p:nvPr>
            <p:ph type="sldNum" sz="quarter" idx="12"/>
          </p:nvPr>
        </p:nvSpPr>
        <p:spPr/>
        <p:txBody>
          <a:bodyPr/>
          <a:lstStyle/>
          <a:p>
            <a:fld id="{A2A50C4D-0BA1-4E54-8DFC-01810EC97B99}" type="slidenum">
              <a:rPr lang="en-US" smtClean="0"/>
              <a:t>38</a:t>
            </a:fld>
            <a:endParaRPr lang="en-US" dirty="0"/>
          </a:p>
        </p:txBody>
      </p:sp>
      <p:sp>
        <p:nvSpPr>
          <p:cNvPr id="9" name="Content Placeholder 2">
            <a:extLst>
              <a:ext uri="{FF2B5EF4-FFF2-40B4-BE49-F238E27FC236}">
                <a16:creationId xmlns:a16="http://schemas.microsoft.com/office/drawing/2014/main" id="{C676113A-24D5-9104-96AE-CF0CBD71379A}"/>
              </a:ext>
            </a:extLst>
          </p:cNvPr>
          <p:cNvSpPr txBox="1">
            <a:spLocks/>
          </p:cNvSpPr>
          <p:nvPr/>
        </p:nvSpPr>
        <p:spPr>
          <a:xfrm>
            <a:off x="521711" y="978383"/>
            <a:ext cx="11455136" cy="45438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latin typeface="Times New Roman" panose="02020603050405020304" pitchFamily="18" charset="0"/>
                <a:cs typeface="Times New Roman" panose="02020603050405020304" pitchFamily="18" charset="0"/>
              </a:rPr>
              <a:t>A MAC is used to </a:t>
            </a:r>
            <a:r>
              <a:rPr lang="en-US" sz="1800" b="1" dirty="0">
                <a:latin typeface="Times New Roman" panose="02020603050405020304" pitchFamily="18" charset="0"/>
                <a:cs typeface="Times New Roman" panose="02020603050405020304" pitchFamily="18" charset="0"/>
              </a:rPr>
              <a:t>verify both the integrity and authenticity of a message using a shared secret key</a:t>
            </a:r>
            <a:r>
              <a:rPr lang="en-US" sz="1800" dirty="0">
                <a:latin typeface="Times New Roman" panose="02020603050405020304" pitchFamily="18" charset="0"/>
                <a:cs typeface="Times New Roman" panose="02020603050405020304" pitchFamily="18" charset="0"/>
              </a:rPr>
              <a:t> between the sender and receiver.</a:t>
            </a:r>
          </a:p>
          <a:p>
            <a:pPr algn="just"/>
            <a:r>
              <a:rPr lang="en-US" sz="1800" b="1" dirty="0">
                <a:latin typeface="Times New Roman" panose="02020603050405020304" pitchFamily="18" charset="0"/>
                <a:cs typeface="Times New Roman" panose="02020603050405020304" pitchFamily="18" charset="0"/>
              </a:rPr>
              <a:t>Uses a secret key to generate a small block of data (MAC) appended to the message.</a:t>
            </a:r>
            <a:endParaRPr lang="en-US" sz="1800" b="1" dirty="0">
              <a:latin typeface="Times New Roman" panose="02020603050405020304" pitchFamily="18" charset="0"/>
              <a:ea typeface="ＭＳ Ｐゴシック" pitchFamily="-110" charset="-128"/>
              <a:cs typeface="Times New Roman" panose="02020603050405020304" pitchFamily="18" charset="0"/>
            </a:endParaRPr>
          </a:p>
          <a:p>
            <a:pPr algn="just"/>
            <a:r>
              <a:rPr lang="en-US" sz="1800" dirty="0">
                <a:latin typeface="Times New Roman" panose="02020603050405020304" pitchFamily="18" charset="0"/>
                <a:ea typeface="ＭＳ Ｐゴシック" pitchFamily="-110" charset="-128"/>
                <a:cs typeface="Times New Roman" panose="02020603050405020304" pitchFamily="18" charset="0"/>
              </a:rPr>
              <a:t>Two communicating parties, say </a:t>
            </a:r>
            <a:r>
              <a:rPr lang="en-US" sz="1800" b="1" i="1" dirty="0">
                <a:latin typeface="Times New Roman" panose="02020603050405020304" pitchFamily="18" charset="0"/>
                <a:ea typeface="ＭＳ Ｐゴシック" pitchFamily="-110" charset="-128"/>
                <a:cs typeface="Times New Roman" panose="02020603050405020304" pitchFamily="18" charset="0"/>
              </a:rPr>
              <a:t>A and B</a:t>
            </a:r>
            <a:r>
              <a:rPr lang="en-US" sz="1800" dirty="0">
                <a:latin typeface="Times New Roman" panose="02020603050405020304" pitchFamily="18" charset="0"/>
                <a:ea typeface="ＭＳ Ｐゴシック" pitchFamily="-110" charset="-128"/>
                <a:cs typeface="Times New Roman" panose="02020603050405020304" pitchFamily="18" charset="0"/>
              </a:rPr>
              <a:t>, share a common secret key </a:t>
            </a:r>
            <a:r>
              <a:rPr lang="en-US" sz="1800" b="1" i="1" dirty="0">
                <a:latin typeface="Times New Roman" panose="02020603050405020304" pitchFamily="18" charset="0"/>
                <a:ea typeface="ＭＳ Ｐゴシック" pitchFamily="-110" charset="-128"/>
                <a:cs typeface="Times New Roman" panose="02020603050405020304" pitchFamily="18" charset="0"/>
              </a:rPr>
              <a:t>K</a:t>
            </a:r>
            <a:r>
              <a:rPr lang="en-US" sz="1800" b="1" i="1" baseline="-25000" dirty="0">
                <a:latin typeface="Times New Roman" panose="02020603050405020304" pitchFamily="18" charset="0"/>
                <a:ea typeface="ＭＳ Ｐゴシック" pitchFamily="-110" charset="-128"/>
                <a:cs typeface="Times New Roman" panose="02020603050405020304" pitchFamily="18" charset="0"/>
              </a:rPr>
              <a:t>AB</a:t>
            </a:r>
            <a:r>
              <a:rPr lang="en-US" sz="1800" b="1" i="1" dirty="0">
                <a:latin typeface="Times New Roman" panose="02020603050405020304" pitchFamily="18" charset="0"/>
                <a:ea typeface="ＭＳ Ｐゴシック" pitchFamily="-110" charset="-128"/>
                <a:cs typeface="Times New Roman" panose="02020603050405020304" pitchFamily="18" charset="0"/>
              </a:rPr>
              <a:t>.</a:t>
            </a:r>
          </a:p>
          <a:p>
            <a:pPr algn="just"/>
            <a:endParaRPr lang="en-US" sz="1800" b="1" i="1" dirty="0">
              <a:latin typeface="Times New Roman" panose="02020603050405020304" pitchFamily="18" charset="0"/>
              <a:ea typeface="ＭＳ Ｐゴシック" pitchFamily="-110" charset="-128"/>
              <a:cs typeface="Times New Roman" panose="02020603050405020304" pitchFamily="18" charset="0"/>
            </a:endParaRPr>
          </a:p>
          <a:p>
            <a:pPr algn="just"/>
            <a:r>
              <a:rPr lang="en-US" sz="1800" i="1" dirty="0">
                <a:latin typeface="Times New Roman" panose="02020603050405020304" pitchFamily="18" charset="0"/>
                <a:ea typeface="ＭＳ Ｐゴシック" pitchFamily="-110" charset="-128"/>
                <a:cs typeface="Times New Roman" panose="02020603050405020304" pitchFamily="18" charset="0"/>
              </a:rPr>
              <a:t>When </a:t>
            </a:r>
            <a:r>
              <a:rPr lang="en-US" sz="1800" dirty="0">
                <a:latin typeface="Times New Roman" panose="02020603050405020304" pitchFamily="18" charset="0"/>
                <a:ea typeface="ＭＳ Ｐゴシック" pitchFamily="-110" charset="-128"/>
                <a:cs typeface="Times New Roman" panose="02020603050405020304" pitchFamily="18" charset="0"/>
              </a:rPr>
              <a:t>A has a message to send to B, it calculates the message authentication code as a complex function of the message and the key:  </a:t>
            </a:r>
          </a:p>
          <a:p>
            <a:pPr marL="0" indent="0" algn="ctr">
              <a:buFont typeface="Arial" panose="020B0604020202020204" pitchFamily="34" charset="0"/>
              <a:buNone/>
            </a:pPr>
            <a:r>
              <a:rPr lang="en-US" sz="1800" b="1" i="1" dirty="0">
                <a:latin typeface="Times New Roman" panose="02020603050405020304" pitchFamily="18" charset="0"/>
                <a:ea typeface="ＭＳ Ｐゴシック" pitchFamily="-110" charset="-128"/>
                <a:cs typeface="Times New Roman" panose="02020603050405020304" pitchFamily="18" charset="0"/>
              </a:rPr>
              <a:t>          MAC</a:t>
            </a:r>
            <a:r>
              <a:rPr lang="en-US" sz="1800" b="1" i="1" baseline="-25000" dirty="0">
                <a:latin typeface="Times New Roman" panose="02020603050405020304" pitchFamily="18" charset="0"/>
                <a:ea typeface="ＭＳ Ｐゴシック" pitchFamily="-110" charset="-128"/>
                <a:cs typeface="Times New Roman" panose="02020603050405020304" pitchFamily="18" charset="0"/>
              </a:rPr>
              <a:t>M</a:t>
            </a:r>
            <a:r>
              <a:rPr lang="en-US" sz="1800" b="1" i="1" dirty="0">
                <a:latin typeface="Times New Roman" panose="02020603050405020304" pitchFamily="18" charset="0"/>
                <a:ea typeface="ＭＳ Ｐゴシック" pitchFamily="-110" charset="-128"/>
                <a:cs typeface="Times New Roman" panose="02020603050405020304" pitchFamily="18" charset="0"/>
              </a:rPr>
              <a:t> = F(K</a:t>
            </a:r>
            <a:r>
              <a:rPr lang="en-US" sz="1800" b="1" i="1" baseline="-25000" dirty="0">
                <a:latin typeface="Times New Roman" panose="02020603050405020304" pitchFamily="18" charset="0"/>
                <a:ea typeface="ＭＳ Ｐゴシック" pitchFamily="-110" charset="-128"/>
                <a:cs typeface="Times New Roman" panose="02020603050405020304" pitchFamily="18" charset="0"/>
              </a:rPr>
              <a:t>AB</a:t>
            </a:r>
            <a:r>
              <a:rPr lang="en-US" sz="1800" b="1" i="1" dirty="0">
                <a:latin typeface="Times New Roman" panose="02020603050405020304" pitchFamily="18" charset="0"/>
                <a:ea typeface="ＭＳ Ｐゴシック" pitchFamily="-110" charset="-128"/>
                <a:cs typeface="Times New Roman" panose="02020603050405020304" pitchFamily="18" charset="0"/>
              </a:rPr>
              <a:t>, M). </a:t>
            </a:r>
          </a:p>
          <a:p>
            <a:r>
              <a:rPr lang="en-US" sz="1800" b="1" dirty="0">
                <a:latin typeface="Times New Roman" panose="02020603050405020304" pitchFamily="18" charset="0"/>
                <a:ea typeface="ＭＳ Ｐゴシック" pitchFamily="-110" charset="-128"/>
                <a:cs typeface="Times New Roman" panose="02020603050405020304" pitchFamily="18" charset="0"/>
              </a:rPr>
              <a:t>The message plus code are transmitted to the intended recipient</a:t>
            </a:r>
            <a:r>
              <a:rPr lang="en-US" sz="1800" dirty="0">
                <a:latin typeface="Times New Roman" panose="02020603050405020304" pitchFamily="18" charset="0"/>
                <a:ea typeface="ＭＳ Ｐゴシック" pitchFamily="-110" charset="-128"/>
                <a:cs typeface="Times New Roman" panose="02020603050405020304" pitchFamily="18" charset="0"/>
              </a:rPr>
              <a:t>. </a:t>
            </a:r>
          </a:p>
          <a:p>
            <a:r>
              <a:rPr lang="en-US" sz="1800" dirty="0">
                <a:latin typeface="Times New Roman" panose="02020603050405020304" pitchFamily="18" charset="0"/>
                <a:ea typeface="ＭＳ Ｐゴシック" pitchFamily="-110" charset="-128"/>
                <a:cs typeface="Times New Roman" panose="02020603050405020304" pitchFamily="18" charset="0"/>
              </a:rPr>
              <a:t>The recipient performs the same calculation on the received message, using the same secret key, to generate a new message authentication code. </a:t>
            </a:r>
          </a:p>
          <a:p>
            <a:r>
              <a:rPr lang="en-US" sz="1800" dirty="0">
                <a:latin typeface="Times New Roman" panose="02020603050405020304" pitchFamily="18" charset="0"/>
                <a:ea typeface="ＭＳ Ｐゴシック" pitchFamily="-110" charset="-128"/>
                <a:cs typeface="Times New Roman" panose="02020603050405020304" pitchFamily="18" charset="0"/>
              </a:rPr>
              <a:t>The received code is compared to the calculated code  and if the received code matches the calculated code, then:</a:t>
            </a:r>
          </a:p>
          <a:p>
            <a:pPr lvl="1"/>
            <a:r>
              <a:rPr lang="en-US" sz="1800" dirty="0">
                <a:latin typeface="Times New Roman" panose="02020603050405020304" pitchFamily="18" charset="0"/>
                <a:ea typeface="ＭＳ Ｐゴシック" pitchFamily="-110" charset="-128"/>
                <a:cs typeface="Times New Roman" panose="02020603050405020304" pitchFamily="18" charset="0"/>
              </a:rPr>
              <a:t>The receiver is assured that the message has not been altered The receiver is assured that the message is from the alleged sender.</a:t>
            </a:r>
          </a:p>
          <a:p>
            <a:pPr lvl="1" algn="just"/>
            <a:endParaRPr lang="en-US" sz="1600" dirty="0">
              <a:latin typeface="Times New Roman" panose="02020603050405020304" pitchFamily="18" charset="0"/>
              <a:ea typeface="ＭＳ Ｐゴシック" pitchFamily="-110" charset="-128"/>
              <a:cs typeface="Times New Roman" panose="02020603050405020304" pitchFamily="18" charset="0"/>
            </a:endParaRPr>
          </a:p>
          <a:p>
            <a:pPr marL="457207" lvl="1" indent="0" algn="just">
              <a:buFont typeface="Arial" panose="020B0604020202020204" pitchFamily="34" charset="0"/>
              <a:buNone/>
            </a:pPr>
            <a:endParaRPr lang="en-US" sz="1600" b="1" i="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6CEBE0A8-C791-DE7A-AD15-E76699753B72}"/>
              </a:ext>
            </a:extLst>
          </p:cNvPr>
          <p:cNvPicPr>
            <a:picLocks noChangeAspect="1"/>
          </p:cNvPicPr>
          <p:nvPr/>
        </p:nvPicPr>
        <p:blipFill>
          <a:blip r:embed="rId2">
            <a:duotone>
              <a:prstClr val="black"/>
              <a:schemeClr val="accent3">
                <a:tint val="45000"/>
                <a:satMod val="400000"/>
              </a:schemeClr>
            </a:duotone>
          </a:blip>
          <a:stretch>
            <a:fillRect/>
          </a:stretch>
        </p:blipFill>
        <p:spPr>
          <a:xfrm>
            <a:off x="674749" y="215767"/>
            <a:ext cx="7374622" cy="523642"/>
          </a:xfrm>
          <a:prstGeom prst="rect">
            <a:avLst/>
          </a:prstGeom>
        </p:spPr>
      </p:pic>
      <p:sp>
        <p:nvSpPr>
          <p:cNvPr id="6" name="TextBox 5">
            <a:extLst>
              <a:ext uri="{FF2B5EF4-FFF2-40B4-BE49-F238E27FC236}">
                <a16:creationId xmlns:a16="http://schemas.microsoft.com/office/drawing/2014/main" id="{BD21DADA-0836-A977-DE7A-CF9BBC194719}"/>
              </a:ext>
            </a:extLst>
          </p:cNvPr>
          <p:cNvSpPr txBox="1"/>
          <p:nvPr/>
        </p:nvSpPr>
        <p:spPr>
          <a:xfrm>
            <a:off x="441029" y="5556451"/>
            <a:ext cx="11851341" cy="646331"/>
          </a:xfrm>
          <a:prstGeom prst="rect">
            <a:avLst/>
          </a:prstGeom>
          <a:noFill/>
        </p:spPr>
        <p:txBody>
          <a:bodyPr wrap="square">
            <a:spAutoFit/>
          </a:bodyPr>
          <a:lstStyle/>
          <a:p>
            <a:pPr marL="285750" indent="-285750" algn="just">
              <a:buFont typeface="Arial" panose="020B0604020202020204" pitchFamily="34" charset="0"/>
              <a:buChar char="•"/>
            </a:pPr>
            <a:r>
              <a:rPr lang="en-US" b="1" dirty="0">
                <a:solidFill>
                  <a:srgbClr val="FF0000"/>
                </a:solidFill>
                <a:latin typeface="Times New Roman" panose="02020603050405020304" pitchFamily="18" charset="0"/>
                <a:cs typeface="Times New Roman" panose="02020603050405020304" pitchFamily="18" charset="0"/>
              </a:rPr>
              <a:t>MACs are good at detecting changes and confirming the message's authenticity,</a:t>
            </a:r>
            <a:r>
              <a:rPr lang="en-US" dirty="0">
                <a:solidFill>
                  <a:srgbClr val="FF0000"/>
                </a:solidFill>
                <a:latin typeface="Times New Roman" panose="02020603050405020304" pitchFamily="18" charset="0"/>
                <a:cs typeface="Times New Roman" panose="02020603050405020304" pitchFamily="18" charset="0"/>
              </a:rPr>
              <a:t> making them strong against forgery. </a:t>
            </a:r>
          </a:p>
          <a:p>
            <a:pPr marL="285750" indent="-285750" algn="just">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Encryption focuses on </a:t>
            </a:r>
            <a:r>
              <a:rPr lang="en-US" b="1" dirty="0">
                <a:solidFill>
                  <a:srgbClr val="FF0000"/>
                </a:solidFill>
                <a:latin typeface="Times New Roman" panose="02020603050405020304" pitchFamily="18" charset="0"/>
                <a:cs typeface="Times New Roman" panose="02020603050405020304" pitchFamily="18" charset="0"/>
              </a:rPr>
              <a:t>keeping messages secret, so it’s mainly about preventing unauthorized access.</a:t>
            </a:r>
            <a:endParaRPr lang="en-PK"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9687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39</a:t>
            </a:fld>
            <a:endParaRPr lang="en-US"/>
          </a:p>
        </p:txBody>
      </p:sp>
      <p:pic>
        <p:nvPicPr>
          <p:cNvPr id="3" name="Picture 2"/>
          <p:cNvPicPr>
            <a:picLocks noChangeAspect="1"/>
          </p:cNvPicPr>
          <p:nvPr/>
        </p:nvPicPr>
        <p:blipFill>
          <a:blip r:embed="rId2"/>
          <a:stretch>
            <a:fillRect/>
          </a:stretch>
        </p:blipFill>
        <p:spPr>
          <a:xfrm>
            <a:off x="267731" y="708592"/>
            <a:ext cx="7483562" cy="5741600"/>
          </a:xfrm>
          <a:prstGeom prst="rect">
            <a:avLst/>
          </a:prstGeom>
        </p:spPr>
      </p:pic>
      <p:sp>
        <p:nvSpPr>
          <p:cNvPr id="4" name="Rectangle 3"/>
          <p:cNvSpPr/>
          <p:nvPr/>
        </p:nvSpPr>
        <p:spPr>
          <a:xfrm>
            <a:off x="7356846" y="4672080"/>
            <a:ext cx="4467706" cy="1477328"/>
          </a:xfrm>
          <a:prstGeom prst="rect">
            <a:avLst/>
          </a:prstGeom>
          <a:solidFill>
            <a:schemeClr val="accent2">
              <a:lumMod val="40000"/>
              <a:lumOff val="60000"/>
            </a:schemeClr>
          </a:solidFill>
        </p:spPr>
        <p:txBody>
          <a:bodyPr wrap="square">
            <a:spAutoFit/>
          </a:bodyPr>
          <a:lstStyle/>
          <a:p>
            <a:r>
              <a:rPr lang="en-US" dirty="0">
                <a:solidFill>
                  <a:srgbClr val="242021"/>
                </a:solidFill>
              </a:rPr>
              <a:t>DES or AES is used to generate an encrypted version of the message, and some of</a:t>
            </a:r>
            <a:r>
              <a:rPr lang="en-US" dirty="0"/>
              <a:t> the bits of </a:t>
            </a:r>
            <a:r>
              <a:rPr lang="en-US" dirty="0" err="1"/>
              <a:t>ciphertext</a:t>
            </a:r>
            <a:r>
              <a:rPr lang="en-US" dirty="0"/>
              <a:t> are used as the code. Longer codes are used to provide sufficient collision resistance. </a:t>
            </a:r>
          </a:p>
        </p:txBody>
      </p:sp>
      <p:pic>
        <p:nvPicPr>
          <p:cNvPr id="5" name="Picture 4">
            <a:extLst>
              <a:ext uri="{FF2B5EF4-FFF2-40B4-BE49-F238E27FC236}">
                <a16:creationId xmlns:a16="http://schemas.microsoft.com/office/drawing/2014/main" id="{80B1B3E1-A0AD-E7AD-C37B-426E6CDBF170}"/>
              </a:ext>
            </a:extLst>
          </p:cNvPr>
          <p:cNvPicPr>
            <a:picLocks noChangeAspect="1"/>
          </p:cNvPicPr>
          <p:nvPr/>
        </p:nvPicPr>
        <p:blipFill>
          <a:blip r:embed="rId3">
            <a:duotone>
              <a:prstClr val="black"/>
              <a:schemeClr val="accent3">
                <a:tint val="45000"/>
                <a:satMod val="400000"/>
              </a:schemeClr>
            </a:duotone>
          </a:blip>
          <a:stretch>
            <a:fillRect/>
          </a:stretch>
        </p:blipFill>
        <p:spPr>
          <a:xfrm>
            <a:off x="309997" y="184950"/>
            <a:ext cx="7374622" cy="523642"/>
          </a:xfrm>
          <a:prstGeom prst="rect">
            <a:avLst/>
          </a:prstGeom>
        </p:spPr>
      </p:pic>
      <p:sp>
        <p:nvSpPr>
          <p:cNvPr id="7" name="TextBox 6">
            <a:extLst>
              <a:ext uri="{FF2B5EF4-FFF2-40B4-BE49-F238E27FC236}">
                <a16:creationId xmlns:a16="http://schemas.microsoft.com/office/drawing/2014/main" id="{0BF4EEFD-636B-31BC-1B6C-9ED6FB8D6BC8}"/>
              </a:ext>
            </a:extLst>
          </p:cNvPr>
          <p:cNvSpPr txBox="1"/>
          <p:nvPr/>
        </p:nvSpPr>
        <p:spPr>
          <a:xfrm>
            <a:off x="8179734" y="136525"/>
            <a:ext cx="4152900" cy="2585323"/>
          </a:xfrm>
          <a:prstGeom prst="rect">
            <a:avLst/>
          </a:prstGeom>
          <a:noFill/>
        </p:spPr>
        <p:txBody>
          <a:bodyPr wrap="square">
            <a:spAutoFit/>
          </a:bodyPr>
          <a:lstStyle/>
          <a:p>
            <a:r>
              <a:rPr lang="en-US" b="1" dirty="0"/>
              <a:t>Key Differences from Encryption:</a:t>
            </a:r>
            <a:endParaRPr lang="en-US" dirty="0"/>
          </a:p>
          <a:p>
            <a:pPr marL="285750" indent="-285750">
              <a:buFont typeface="Wingdings" panose="05000000000000000000" pitchFamily="2" charset="2"/>
              <a:buChar char="Ø"/>
            </a:pPr>
            <a:r>
              <a:rPr lang="en-US" dirty="0"/>
              <a:t>MAC algorithms </a:t>
            </a:r>
            <a:r>
              <a:rPr lang="en-US" b="1" dirty="0"/>
              <a:t>do not require reversibility</a:t>
            </a:r>
            <a:r>
              <a:rPr lang="en-US" dirty="0"/>
              <a:t>, unlike encryption algorithms used for confidentiality.</a:t>
            </a:r>
          </a:p>
          <a:p>
            <a:pPr marL="285750" indent="-285750">
              <a:buFont typeface="Wingdings" panose="05000000000000000000" pitchFamily="2" charset="2"/>
              <a:buChar char="Ø"/>
            </a:pPr>
            <a:r>
              <a:rPr lang="en-US" dirty="0"/>
              <a:t>The </a:t>
            </a:r>
            <a:r>
              <a:rPr lang="en-US" b="1" dirty="0"/>
              <a:t>non-reversible nature </a:t>
            </a:r>
            <a:r>
              <a:rPr lang="en-US" dirty="0"/>
              <a:t>of MAC functions adds an extra layer of security, making them more resistant to certain types of cryptographic attacks compared to encryption.</a:t>
            </a:r>
          </a:p>
        </p:txBody>
      </p:sp>
    </p:spTree>
    <p:extLst>
      <p:ext uri="{BB962C8B-B14F-4D97-AF65-F5344CB8AC3E}">
        <p14:creationId xmlns:p14="http://schemas.microsoft.com/office/powerpoint/2010/main" val="1197077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37" name="Rectangle 9"/>
          <p:cNvSpPr>
            <a:spLocks noChangeArrowheads="1"/>
          </p:cNvSpPr>
          <p:nvPr/>
        </p:nvSpPr>
        <p:spPr bwMode="auto">
          <a:xfrm>
            <a:off x="1752600" y="914401"/>
            <a:ext cx="8686800" cy="519113"/>
          </a:xfrm>
          <a:prstGeom prst="rect">
            <a:avLst/>
          </a:prstGeom>
          <a:solidFill>
            <a:schemeClr val="bg1"/>
          </a:solidFill>
          <a:ln w="9525">
            <a:noFill/>
            <a:miter lim="800000"/>
            <a:headEnd/>
            <a:tailEnd/>
          </a:ln>
          <a:effectLst/>
        </p:spPr>
        <p:txBody>
          <a:bodyPr>
            <a:spAutoFit/>
          </a:bodyPr>
          <a:lstStyle/>
          <a:p>
            <a:pPr algn="just"/>
            <a:endParaRPr lang="de-DE" sz="2800" i="1">
              <a:latin typeface="Times New Roman" pitchFamily="18" charset="0"/>
            </a:endParaRPr>
          </a:p>
        </p:txBody>
      </p:sp>
      <p:sp>
        <p:nvSpPr>
          <p:cNvPr id="1046539" name="Rectangle 11"/>
          <p:cNvSpPr>
            <a:spLocks noChangeArrowheads="1"/>
          </p:cNvSpPr>
          <p:nvPr/>
        </p:nvSpPr>
        <p:spPr bwMode="auto">
          <a:xfrm>
            <a:off x="1228165" y="1066799"/>
            <a:ext cx="9135035" cy="1384995"/>
          </a:xfrm>
          <a:prstGeom prst="rect">
            <a:avLst/>
          </a:prstGeom>
          <a:solidFill>
            <a:schemeClr val="bg1"/>
          </a:solidFill>
          <a:ln w="9525">
            <a:noFill/>
            <a:miter lim="800000"/>
            <a:headEnd/>
            <a:tailEnd/>
          </a:ln>
          <a:effectLst/>
        </p:spPr>
        <p:txBody>
          <a:bodyPr wrap="square">
            <a:spAutoFit/>
          </a:bodyPr>
          <a:lstStyle/>
          <a:p>
            <a:pPr algn="just"/>
            <a:r>
              <a:rPr lang="en-US" sz="2800" b="1" i="1" dirty="0">
                <a:solidFill>
                  <a:schemeClr val="accent1"/>
                </a:solidFill>
                <a:latin typeface="Times New Roman" pitchFamily="18" charset="0"/>
              </a:rPr>
              <a:t>S-Boxes</a:t>
            </a:r>
          </a:p>
          <a:p>
            <a:pPr algn="just"/>
            <a:r>
              <a:rPr lang="en-US" sz="2800" i="1" dirty="0">
                <a:latin typeface="Times New Roman" pitchFamily="18" charset="0"/>
              </a:rPr>
              <a:t>The design provides confusion (non-linearity) of bits from each round to the next. </a:t>
            </a:r>
          </a:p>
        </p:txBody>
      </p:sp>
      <p:sp>
        <p:nvSpPr>
          <p:cNvPr id="1046540" name="Rectangle 12"/>
          <p:cNvSpPr>
            <a:spLocks noChangeArrowheads="1"/>
          </p:cNvSpPr>
          <p:nvPr/>
        </p:nvSpPr>
        <p:spPr bwMode="auto">
          <a:xfrm>
            <a:off x="1143000" y="2559049"/>
            <a:ext cx="8382000" cy="954107"/>
          </a:xfrm>
          <a:prstGeom prst="rect">
            <a:avLst/>
          </a:prstGeom>
          <a:solidFill>
            <a:schemeClr val="bg1"/>
          </a:solidFill>
          <a:ln w="9525">
            <a:noFill/>
            <a:miter lim="800000"/>
            <a:headEnd/>
            <a:tailEnd/>
          </a:ln>
          <a:effectLst/>
        </p:spPr>
        <p:txBody>
          <a:bodyPr wrap="square">
            <a:spAutoFit/>
          </a:bodyPr>
          <a:lstStyle/>
          <a:p>
            <a:pPr algn="just"/>
            <a:r>
              <a:rPr lang="en-US" sz="2800" b="1" i="1" dirty="0">
                <a:solidFill>
                  <a:schemeClr val="accent1"/>
                </a:solidFill>
                <a:latin typeface="Times New Roman" pitchFamily="18" charset="0"/>
              </a:rPr>
              <a:t>P-Boxes</a:t>
            </a:r>
          </a:p>
          <a:p>
            <a:pPr algn="just"/>
            <a:r>
              <a:rPr lang="en-US" sz="2800" i="1" dirty="0">
                <a:latin typeface="Times New Roman" pitchFamily="18" charset="0"/>
              </a:rPr>
              <a:t>They provide diffusion of bits.</a:t>
            </a:r>
          </a:p>
        </p:txBody>
      </p:sp>
      <p:sp>
        <p:nvSpPr>
          <p:cNvPr id="1046541" name="Rectangle 13"/>
          <p:cNvSpPr>
            <a:spLocks noChangeArrowheads="1"/>
          </p:cNvSpPr>
          <p:nvPr/>
        </p:nvSpPr>
        <p:spPr bwMode="auto">
          <a:xfrm>
            <a:off x="1143000" y="3802043"/>
            <a:ext cx="10381129" cy="1384995"/>
          </a:xfrm>
          <a:prstGeom prst="rect">
            <a:avLst/>
          </a:prstGeom>
          <a:solidFill>
            <a:schemeClr val="bg1"/>
          </a:solidFill>
          <a:ln w="9525">
            <a:noFill/>
            <a:miter lim="800000"/>
            <a:headEnd/>
            <a:tailEnd/>
          </a:ln>
          <a:effectLst/>
        </p:spPr>
        <p:txBody>
          <a:bodyPr wrap="square">
            <a:spAutoFit/>
          </a:bodyPr>
          <a:lstStyle/>
          <a:p>
            <a:pPr algn="just"/>
            <a:r>
              <a:rPr lang="en-US" sz="2800" b="1" i="1" dirty="0">
                <a:solidFill>
                  <a:schemeClr val="accent1"/>
                </a:solidFill>
                <a:latin typeface="Times New Roman" pitchFamily="18" charset="0"/>
              </a:rPr>
              <a:t>Number of Rounds</a:t>
            </a:r>
          </a:p>
          <a:p>
            <a:pPr algn="just"/>
            <a:r>
              <a:rPr lang="en-US" sz="2800" i="1" dirty="0">
                <a:latin typeface="Times New Roman" pitchFamily="18" charset="0"/>
              </a:rPr>
              <a:t>DES uses sixteen rounds of Feistel ciphers. the ciphertext is thoroughly a random function of plaintext and ciphertext. </a:t>
            </a:r>
          </a:p>
        </p:txBody>
      </p:sp>
      <p:sp>
        <p:nvSpPr>
          <p:cNvPr id="15" name="Title 1"/>
          <p:cNvSpPr txBox="1">
            <a:spLocks/>
          </p:cNvSpPr>
          <p:nvPr/>
        </p:nvSpPr>
        <p:spPr>
          <a:xfrm>
            <a:off x="1143000" y="274637"/>
            <a:ext cx="8686800" cy="928905"/>
          </a:xfrm>
          <a:prstGeom prst="rect">
            <a:avLst/>
          </a:prstGeom>
        </p:spPr>
        <p:txBody>
          <a:bodyPr>
            <a:noAutofit/>
          </a:bodyPr>
          <a:lstStyle/>
          <a:p>
            <a:pPr>
              <a:spcBef>
                <a:spcPct val="0"/>
              </a:spcBef>
              <a:defRPr/>
            </a:pPr>
            <a:r>
              <a:rPr lang="en-US" sz="3600" b="1" dirty="0">
                <a:latin typeface="Times New Roman" pitchFamily="18" charset="0"/>
                <a:ea typeface="+mj-ea"/>
                <a:cs typeface="Times New Roman" pitchFamily="18" charset="0"/>
              </a:rPr>
              <a:t>DES </a:t>
            </a:r>
            <a:r>
              <a:rPr lang="en-US" sz="3600" b="1" dirty="0">
                <a:latin typeface="Times New Roman" pitchFamily="18" charset="0"/>
                <a:ea typeface="+mj-ea"/>
                <a:cs typeface="Times New Roman" pitchFamily="18" charset="0"/>
                <a:sym typeface="Wingdings" panose="05000000000000000000" pitchFamily="2" charset="2"/>
              </a:rPr>
              <a:t> </a:t>
            </a:r>
            <a:r>
              <a:rPr lang="en-US" sz="3600" b="1" dirty="0">
                <a:latin typeface="Times New Roman" pitchFamily="18" charset="0"/>
                <a:ea typeface="+mj-ea"/>
                <a:cs typeface="Times New Roman" pitchFamily="18" charset="0"/>
              </a:rPr>
              <a:t>To Summarize</a:t>
            </a:r>
          </a:p>
        </p:txBody>
      </p:sp>
      <p:sp>
        <p:nvSpPr>
          <p:cNvPr id="16" name="Footer Placeholder 15"/>
          <p:cNvSpPr>
            <a:spLocks noGrp="1"/>
          </p:cNvSpPr>
          <p:nvPr>
            <p:ph type="ftr" sz="quarter" idx="11"/>
          </p:nvPr>
        </p:nvSpPr>
        <p:spPr/>
        <p:txBody>
          <a:bodyPr/>
          <a:lstStyle/>
          <a:p>
            <a:r>
              <a:rPr lang="en-US" dirty="0"/>
              <a:t>FAST-NUCES</a:t>
            </a:r>
          </a:p>
        </p:txBody>
      </p:sp>
      <p:pic>
        <p:nvPicPr>
          <p:cNvPr id="17" name="Picture 16" descr="http://study.result.pk/wp-content/uploads/2011/07/National-University-of-Computer-and-Emerging-Sciences-NUCES-300x300.png"/>
          <p:cNvPicPr/>
          <p:nvPr/>
        </p:nvPicPr>
        <p:blipFill>
          <a:blip r:embed="rId3" cstate="print"/>
          <a:srcRect/>
          <a:stretch>
            <a:fillRect/>
          </a:stretch>
        </p:blipFill>
        <p:spPr bwMode="auto">
          <a:xfrm>
            <a:off x="1981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2321992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4E4F7E-FAE4-7920-F007-E38B6D37286B}"/>
              </a:ext>
            </a:extLst>
          </p:cNvPr>
          <p:cNvSpPr>
            <a:spLocks noGrp="1"/>
          </p:cNvSpPr>
          <p:nvPr>
            <p:ph idx="1"/>
          </p:nvPr>
        </p:nvSpPr>
        <p:spPr>
          <a:xfrm>
            <a:off x="454175" y="1101699"/>
            <a:ext cx="11572875" cy="807446"/>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Purpose:</a:t>
            </a:r>
            <a:r>
              <a:rPr lang="en-US" sz="2400" dirty="0">
                <a:latin typeface="Times New Roman" panose="02020603050405020304" pitchFamily="18" charset="0"/>
                <a:cs typeface="Times New Roman" panose="02020603050405020304" pitchFamily="18" charset="0"/>
              </a:rPr>
              <a:t> Used as an alternative to the Message Authentication Code (MAC) for </a:t>
            </a:r>
            <a:r>
              <a:rPr lang="en-US" sz="2400" b="1" dirty="0">
                <a:solidFill>
                  <a:srgbClr val="FF0000"/>
                </a:solidFill>
                <a:latin typeface="Times New Roman" panose="02020603050405020304" pitchFamily="18" charset="0"/>
                <a:cs typeface="Times New Roman" panose="02020603050405020304" pitchFamily="18" charset="0"/>
              </a:rPr>
              <a:t>ensuring data integrity and authenticity.</a:t>
            </a:r>
            <a:endParaRPr lang="en-PK" sz="2400" b="1"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18F6474-B550-A04A-EC91-5AC01B689BF0}"/>
              </a:ext>
            </a:extLst>
          </p:cNvPr>
          <p:cNvSpPr>
            <a:spLocks noGrp="1"/>
          </p:cNvSpPr>
          <p:nvPr>
            <p:ph type="sldNum" sz="quarter" idx="12"/>
          </p:nvPr>
        </p:nvSpPr>
        <p:spPr/>
        <p:txBody>
          <a:bodyPr/>
          <a:lstStyle/>
          <a:p>
            <a:fld id="{A2A50C4D-0BA1-4E54-8DFC-01810EC97B99}" type="slidenum">
              <a:rPr lang="en-US" smtClean="0"/>
              <a:t>40</a:t>
            </a:fld>
            <a:endParaRPr lang="en-US"/>
          </a:p>
        </p:txBody>
      </p:sp>
      <p:pic>
        <p:nvPicPr>
          <p:cNvPr id="8" name="Picture 7">
            <a:extLst>
              <a:ext uri="{FF2B5EF4-FFF2-40B4-BE49-F238E27FC236}">
                <a16:creationId xmlns:a16="http://schemas.microsoft.com/office/drawing/2014/main" id="{362537E9-2132-64A8-9234-D78C18B05B17}"/>
              </a:ext>
            </a:extLst>
          </p:cNvPr>
          <p:cNvPicPr>
            <a:picLocks noChangeAspect="1"/>
          </p:cNvPicPr>
          <p:nvPr/>
        </p:nvPicPr>
        <p:blipFill>
          <a:blip r:embed="rId2">
            <a:duotone>
              <a:prstClr val="black"/>
              <a:schemeClr val="accent3">
                <a:tint val="45000"/>
                <a:satMod val="400000"/>
              </a:schemeClr>
            </a:duotone>
          </a:blip>
          <a:stretch>
            <a:fillRect/>
          </a:stretch>
        </p:blipFill>
        <p:spPr>
          <a:xfrm>
            <a:off x="544606" y="390051"/>
            <a:ext cx="3581565" cy="491021"/>
          </a:xfrm>
          <a:prstGeom prst="rect">
            <a:avLst/>
          </a:prstGeom>
        </p:spPr>
      </p:pic>
      <p:grpSp>
        <p:nvGrpSpPr>
          <p:cNvPr id="5" name="Group 4">
            <a:extLst>
              <a:ext uri="{FF2B5EF4-FFF2-40B4-BE49-F238E27FC236}">
                <a16:creationId xmlns:a16="http://schemas.microsoft.com/office/drawing/2014/main" id="{DCEE4DCC-46D0-ABF2-A4C9-8F3AEA87205A}"/>
              </a:ext>
            </a:extLst>
          </p:cNvPr>
          <p:cNvGrpSpPr/>
          <p:nvPr/>
        </p:nvGrpSpPr>
        <p:grpSpPr>
          <a:xfrm>
            <a:off x="6558390" y="2375282"/>
            <a:ext cx="5610299" cy="3228196"/>
            <a:chOff x="1476375" y="1633212"/>
            <a:chExt cx="5610299" cy="3228196"/>
          </a:xfrm>
        </p:grpSpPr>
        <p:grpSp>
          <p:nvGrpSpPr>
            <p:cNvPr id="6" name="Group 5">
              <a:extLst>
                <a:ext uri="{FF2B5EF4-FFF2-40B4-BE49-F238E27FC236}">
                  <a16:creationId xmlns:a16="http://schemas.microsoft.com/office/drawing/2014/main" id="{03B971B0-2E0E-456A-33DC-E71E42CE4EFA}"/>
                </a:ext>
              </a:extLst>
            </p:cNvPr>
            <p:cNvGrpSpPr/>
            <p:nvPr/>
          </p:nvGrpSpPr>
          <p:grpSpPr>
            <a:xfrm>
              <a:off x="1476375" y="1633212"/>
              <a:ext cx="3505750" cy="3228196"/>
              <a:chOff x="2471352" y="265084"/>
              <a:chExt cx="7129848" cy="6456392"/>
            </a:xfrm>
          </p:grpSpPr>
          <p:pic>
            <p:nvPicPr>
              <p:cNvPr id="12" name="Picture 11">
                <a:extLst>
                  <a:ext uri="{FF2B5EF4-FFF2-40B4-BE49-F238E27FC236}">
                    <a16:creationId xmlns:a16="http://schemas.microsoft.com/office/drawing/2014/main" id="{D1AF6F8B-39AB-A538-6B20-962D797FCF6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471352" y="265084"/>
                <a:ext cx="7129848" cy="6456392"/>
              </a:xfrm>
              <a:prstGeom prst="rect">
                <a:avLst/>
              </a:prstGeom>
            </p:spPr>
          </p:pic>
          <p:sp>
            <p:nvSpPr>
              <p:cNvPr id="13" name="Rectangle 12">
                <a:extLst>
                  <a:ext uri="{FF2B5EF4-FFF2-40B4-BE49-F238E27FC236}">
                    <a16:creationId xmlns:a16="http://schemas.microsoft.com/office/drawing/2014/main" id="{659E2CDB-7B0C-3093-1CAF-03B9B304E39B}"/>
                  </a:ext>
                </a:extLst>
              </p:cNvPr>
              <p:cNvSpPr/>
              <p:nvPr/>
            </p:nvSpPr>
            <p:spPr>
              <a:xfrm>
                <a:off x="3348681" y="5832389"/>
                <a:ext cx="3150973" cy="523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Oval 6">
              <a:extLst>
                <a:ext uri="{FF2B5EF4-FFF2-40B4-BE49-F238E27FC236}">
                  <a16:creationId xmlns:a16="http://schemas.microsoft.com/office/drawing/2014/main" id="{B9F980D9-E223-19EB-FE50-A9D59056D49C}"/>
                </a:ext>
              </a:extLst>
            </p:cNvPr>
            <p:cNvSpPr/>
            <p:nvPr/>
          </p:nvSpPr>
          <p:spPr>
            <a:xfrm>
              <a:off x="4524410" y="1789955"/>
              <a:ext cx="552965" cy="400106"/>
            </a:xfrm>
            <a:prstGeom prst="ellipse">
              <a:avLst/>
            </a:prstGeom>
            <a:solidFill>
              <a:srgbClr val="FF0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FC8E9A-062F-68F6-754D-D1DBB02CEA7C}"/>
                </a:ext>
              </a:extLst>
            </p:cNvPr>
            <p:cNvSpPr txBox="1"/>
            <p:nvPr/>
          </p:nvSpPr>
          <p:spPr>
            <a:xfrm>
              <a:off x="4343474" y="2698712"/>
              <a:ext cx="2743200" cy="584775"/>
            </a:xfrm>
            <a:prstGeom prst="rect">
              <a:avLst/>
            </a:prstGeom>
            <a:solidFill>
              <a:schemeClr val="accent2">
                <a:lumMod val="40000"/>
                <a:lumOff val="60000"/>
              </a:schemeClr>
            </a:solidFill>
            <a:ln>
              <a:solidFill>
                <a:srgbClr val="FF0000"/>
              </a:solidFill>
            </a:ln>
          </p:spPr>
          <p:txBody>
            <a:bodyPr wrap="square" rtlCol="0">
              <a:spAutoFit/>
            </a:bodyPr>
            <a:lstStyle/>
            <a:p>
              <a:r>
                <a:rPr lang="en-US" sz="1600" dirty="0"/>
                <a:t>To accommodate variable size messages or data blocks</a:t>
              </a:r>
            </a:p>
          </p:txBody>
        </p:sp>
        <p:cxnSp>
          <p:nvCxnSpPr>
            <p:cNvPr id="10" name="Straight Arrow Connector 9">
              <a:extLst>
                <a:ext uri="{FF2B5EF4-FFF2-40B4-BE49-F238E27FC236}">
                  <a16:creationId xmlns:a16="http://schemas.microsoft.com/office/drawing/2014/main" id="{0559001B-6BEB-7E08-28CE-B83527F93626}"/>
                </a:ext>
              </a:extLst>
            </p:cNvPr>
            <p:cNvCxnSpPr>
              <a:cxnSpLocks/>
            </p:cNvCxnSpPr>
            <p:nvPr/>
          </p:nvCxnSpPr>
          <p:spPr>
            <a:xfrm>
              <a:off x="4877385" y="2065038"/>
              <a:ext cx="408990" cy="36689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928FD7F-CF0E-D42B-574F-1D63E94C0E19}"/>
                </a:ext>
              </a:extLst>
            </p:cNvPr>
            <p:cNvPicPr>
              <a:picLocks noChangeAspect="1"/>
            </p:cNvPicPr>
            <p:nvPr/>
          </p:nvPicPr>
          <p:blipFill>
            <a:blip r:embed="rId5"/>
            <a:stretch>
              <a:fillRect/>
            </a:stretch>
          </p:blipFill>
          <p:spPr>
            <a:xfrm>
              <a:off x="4524410" y="2431937"/>
              <a:ext cx="1923612" cy="242618"/>
            </a:xfrm>
            <a:prstGeom prst="rect">
              <a:avLst/>
            </a:prstGeom>
          </p:spPr>
        </p:pic>
      </p:grpSp>
      <p:sp>
        <p:nvSpPr>
          <p:cNvPr id="15" name="TextBox 14">
            <a:extLst>
              <a:ext uri="{FF2B5EF4-FFF2-40B4-BE49-F238E27FC236}">
                <a16:creationId xmlns:a16="http://schemas.microsoft.com/office/drawing/2014/main" id="{92789546-5B96-63DF-5000-C08102B90096}"/>
              </a:ext>
            </a:extLst>
          </p:cNvPr>
          <p:cNvSpPr txBox="1"/>
          <p:nvPr/>
        </p:nvSpPr>
        <p:spPr>
          <a:xfrm>
            <a:off x="462390" y="2035141"/>
            <a:ext cx="6096000" cy="2677656"/>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Functionality:</a:t>
            </a: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Input:</a:t>
            </a:r>
            <a:r>
              <a:rPr lang="en-US" dirty="0">
                <a:latin typeface="Times New Roman" panose="02020603050405020304" pitchFamily="18" charset="0"/>
                <a:cs typeface="Times New Roman" panose="02020603050405020304" pitchFamily="18" charset="0"/>
              </a:rPr>
              <a:t> Takes a variable-size message</a:t>
            </a:r>
            <a:r>
              <a:rPr lang="en-US" i="1" dirty="0">
                <a:latin typeface="Times New Roman" panose="02020603050405020304" pitchFamily="18" charset="0"/>
                <a:cs typeface="Times New Roman" panose="02020603050405020304" pitchFamily="18" charset="0"/>
              </a:rPr>
              <a:t> M</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Output:</a:t>
            </a:r>
            <a:r>
              <a:rPr lang="en-US" dirty="0">
                <a:latin typeface="Times New Roman" panose="02020603050405020304" pitchFamily="18" charset="0"/>
                <a:cs typeface="Times New Roman" panose="02020603050405020304" pitchFamily="18" charset="0"/>
              </a:rPr>
              <a:t> Produces a fixed-size message digest </a:t>
            </a:r>
            <a:r>
              <a:rPr lang="en-US" i="1" dirty="0">
                <a:latin typeface="Times New Roman" panose="02020603050405020304" pitchFamily="18" charset="0"/>
                <a:cs typeface="Times New Roman" panose="02020603050405020304" pitchFamily="18" charset="0"/>
              </a:rPr>
              <a:t>H(M).</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Padding:</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message is padded to an integer multiple of a fixed length (e.g., 1024 bits).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Padding includes the length of the original message in bits as a security measure to prevent attacks that could generate the same hash value for different messages.</a:t>
            </a:r>
          </a:p>
        </p:txBody>
      </p:sp>
      <p:sp>
        <p:nvSpPr>
          <p:cNvPr id="17" name="TextBox 16">
            <a:extLst>
              <a:ext uri="{FF2B5EF4-FFF2-40B4-BE49-F238E27FC236}">
                <a16:creationId xmlns:a16="http://schemas.microsoft.com/office/drawing/2014/main" id="{0D66FDA7-F2A9-3D76-2463-5D90AEE8327C}"/>
              </a:ext>
            </a:extLst>
          </p:cNvPr>
          <p:cNvSpPr txBox="1"/>
          <p:nvPr/>
        </p:nvSpPr>
        <p:spPr>
          <a:xfrm>
            <a:off x="304366" y="5095646"/>
            <a:ext cx="7643610" cy="1015663"/>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Key Differences from MAC:</a:t>
            </a: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Unlike MACs, hash functions do not use a secret key.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hash function purely generates a digest from the message itself.</a:t>
            </a:r>
          </a:p>
        </p:txBody>
      </p:sp>
    </p:spTree>
    <p:extLst>
      <p:ext uri="{BB962C8B-B14F-4D97-AF65-F5344CB8AC3E}">
        <p14:creationId xmlns:p14="http://schemas.microsoft.com/office/powerpoint/2010/main" val="3516256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317FC-3153-B5FA-674D-D823D9262228}"/>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HMAC Concept</a:t>
            </a:r>
            <a:endParaRPr lang="en-PK" b="1"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80A89C8B-F074-650A-303B-F5789273449C}"/>
              </a:ext>
            </a:extLst>
          </p:cNvPr>
          <p:cNvPicPr>
            <a:picLocks noGrp="1" noChangeAspect="1"/>
          </p:cNvPicPr>
          <p:nvPr>
            <p:ph idx="1"/>
          </p:nvPr>
        </p:nvPicPr>
        <p:blipFill>
          <a:blip r:embed="rId2">
            <a:duotone>
              <a:prstClr val="black"/>
              <a:srgbClr val="D9C3A5">
                <a:tint val="50000"/>
                <a:satMod val="180000"/>
              </a:srgbClr>
            </a:duotone>
          </a:blip>
          <a:stretch>
            <a:fillRect/>
          </a:stretch>
        </p:blipFill>
        <p:spPr>
          <a:xfrm>
            <a:off x="3888220" y="1559679"/>
            <a:ext cx="7995146" cy="4649295"/>
          </a:xfrm>
        </p:spPr>
      </p:pic>
      <p:sp>
        <p:nvSpPr>
          <p:cNvPr id="4" name="Slide Number Placeholder 3">
            <a:extLst>
              <a:ext uri="{FF2B5EF4-FFF2-40B4-BE49-F238E27FC236}">
                <a16:creationId xmlns:a16="http://schemas.microsoft.com/office/drawing/2014/main" id="{D7ECAD8A-E72B-26B3-11F8-3AC730A3A2A2}"/>
              </a:ext>
            </a:extLst>
          </p:cNvPr>
          <p:cNvSpPr>
            <a:spLocks noGrp="1"/>
          </p:cNvSpPr>
          <p:nvPr>
            <p:ph type="sldNum" sz="quarter" idx="12"/>
          </p:nvPr>
        </p:nvSpPr>
        <p:spPr/>
        <p:txBody>
          <a:bodyPr/>
          <a:lstStyle/>
          <a:p>
            <a:fld id="{A2A50C4D-0BA1-4E54-8DFC-01810EC97B99}" type="slidenum">
              <a:rPr lang="en-US" smtClean="0"/>
              <a:t>41</a:t>
            </a:fld>
            <a:endParaRPr lang="en-US" dirty="0"/>
          </a:p>
        </p:txBody>
      </p:sp>
      <p:pic>
        <p:nvPicPr>
          <p:cNvPr id="10" name="Picture 9">
            <a:extLst>
              <a:ext uri="{FF2B5EF4-FFF2-40B4-BE49-F238E27FC236}">
                <a16:creationId xmlns:a16="http://schemas.microsoft.com/office/drawing/2014/main" id="{2B8A08EE-7877-257A-235A-48B4C3A1E1B5}"/>
              </a:ext>
            </a:extLst>
          </p:cNvPr>
          <p:cNvPicPr>
            <a:picLocks noChangeAspect="1"/>
          </p:cNvPicPr>
          <p:nvPr/>
        </p:nvPicPr>
        <p:blipFill>
          <a:blip r:embed="rId3">
            <a:duotone>
              <a:prstClr val="black"/>
              <a:schemeClr val="accent2">
                <a:tint val="45000"/>
                <a:satMod val="400000"/>
              </a:schemeClr>
            </a:duotone>
          </a:blip>
          <a:stretch>
            <a:fillRect/>
          </a:stretch>
        </p:blipFill>
        <p:spPr>
          <a:xfrm>
            <a:off x="838200" y="4771846"/>
            <a:ext cx="3050020" cy="1437128"/>
          </a:xfrm>
          <a:prstGeom prst="rect">
            <a:avLst/>
          </a:prstGeom>
        </p:spPr>
      </p:pic>
    </p:spTree>
    <p:extLst>
      <p:ext uri="{BB962C8B-B14F-4D97-AF65-F5344CB8AC3E}">
        <p14:creationId xmlns:p14="http://schemas.microsoft.com/office/powerpoint/2010/main" val="19489104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4E4F7E-FAE4-7920-F007-E38B6D37286B}"/>
              </a:ext>
            </a:extLst>
          </p:cNvPr>
          <p:cNvSpPr>
            <a:spLocks noGrp="1"/>
          </p:cNvSpPr>
          <p:nvPr>
            <p:ph idx="1"/>
          </p:nvPr>
        </p:nvSpPr>
        <p:spPr>
          <a:xfrm>
            <a:off x="454175" y="1101699"/>
            <a:ext cx="11572875" cy="807446"/>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Purpose:</a:t>
            </a:r>
            <a:r>
              <a:rPr lang="en-US" sz="2400" dirty="0">
                <a:latin typeface="Times New Roman" panose="02020603050405020304" pitchFamily="18" charset="0"/>
                <a:cs typeface="Times New Roman" panose="02020603050405020304" pitchFamily="18" charset="0"/>
              </a:rPr>
              <a:t> Used as an alternative to the Message Authentication Code (MAC) for </a:t>
            </a:r>
            <a:r>
              <a:rPr lang="en-US" sz="2400" b="1" dirty="0">
                <a:solidFill>
                  <a:srgbClr val="FF0000"/>
                </a:solidFill>
                <a:latin typeface="Times New Roman" panose="02020603050405020304" pitchFamily="18" charset="0"/>
                <a:cs typeface="Times New Roman" panose="02020603050405020304" pitchFamily="18" charset="0"/>
              </a:rPr>
              <a:t>ensuring data integrity and authenticity.</a:t>
            </a:r>
            <a:endParaRPr lang="en-PK" sz="2400" b="1"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18F6474-B550-A04A-EC91-5AC01B689BF0}"/>
              </a:ext>
            </a:extLst>
          </p:cNvPr>
          <p:cNvSpPr>
            <a:spLocks noGrp="1"/>
          </p:cNvSpPr>
          <p:nvPr>
            <p:ph type="sldNum" sz="quarter" idx="12"/>
          </p:nvPr>
        </p:nvSpPr>
        <p:spPr/>
        <p:txBody>
          <a:bodyPr/>
          <a:lstStyle/>
          <a:p>
            <a:fld id="{A2A50C4D-0BA1-4E54-8DFC-01810EC97B99}" type="slidenum">
              <a:rPr lang="en-US" smtClean="0"/>
              <a:t>42</a:t>
            </a:fld>
            <a:endParaRPr lang="en-US"/>
          </a:p>
        </p:txBody>
      </p:sp>
      <p:pic>
        <p:nvPicPr>
          <p:cNvPr id="8" name="Picture 7">
            <a:extLst>
              <a:ext uri="{FF2B5EF4-FFF2-40B4-BE49-F238E27FC236}">
                <a16:creationId xmlns:a16="http://schemas.microsoft.com/office/drawing/2014/main" id="{362537E9-2132-64A8-9234-D78C18B05B17}"/>
              </a:ext>
            </a:extLst>
          </p:cNvPr>
          <p:cNvPicPr>
            <a:picLocks noChangeAspect="1"/>
          </p:cNvPicPr>
          <p:nvPr/>
        </p:nvPicPr>
        <p:blipFill>
          <a:blip r:embed="rId2">
            <a:duotone>
              <a:prstClr val="black"/>
              <a:schemeClr val="accent3">
                <a:tint val="45000"/>
                <a:satMod val="400000"/>
              </a:schemeClr>
            </a:duotone>
          </a:blip>
          <a:stretch>
            <a:fillRect/>
          </a:stretch>
        </p:blipFill>
        <p:spPr>
          <a:xfrm>
            <a:off x="544606" y="390051"/>
            <a:ext cx="3581565" cy="491021"/>
          </a:xfrm>
          <a:prstGeom prst="rect">
            <a:avLst/>
          </a:prstGeom>
        </p:spPr>
      </p:pic>
      <p:pic>
        <p:nvPicPr>
          <p:cNvPr id="16" name="Picture 15">
            <a:extLst>
              <a:ext uri="{FF2B5EF4-FFF2-40B4-BE49-F238E27FC236}">
                <a16:creationId xmlns:a16="http://schemas.microsoft.com/office/drawing/2014/main" id="{1A312A65-392E-3DC3-6A1E-B8FD01F54909}"/>
              </a:ext>
            </a:extLst>
          </p:cNvPr>
          <p:cNvPicPr>
            <a:picLocks noChangeAspect="1"/>
          </p:cNvPicPr>
          <p:nvPr/>
        </p:nvPicPr>
        <p:blipFill rotWithShape="1">
          <a:blip r:embed="rId3"/>
          <a:srcRect l="3716" t="6696" r="8101" b="11439"/>
          <a:stretch/>
        </p:blipFill>
        <p:spPr>
          <a:xfrm>
            <a:off x="6240612" y="2703516"/>
            <a:ext cx="5292366" cy="3150730"/>
          </a:xfrm>
          <a:prstGeom prst="rect">
            <a:avLst/>
          </a:prstGeom>
        </p:spPr>
      </p:pic>
      <p:pic>
        <p:nvPicPr>
          <p:cNvPr id="14" name="Picture 13">
            <a:extLst>
              <a:ext uri="{FF2B5EF4-FFF2-40B4-BE49-F238E27FC236}">
                <a16:creationId xmlns:a16="http://schemas.microsoft.com/office/drawing/2014/main" id="{0F8F14B3-97B9-ADD1-F84A-48BB4831907F}"/>
              </a:ext>
            </a:extLst>
          </p:cNvPr>
          <p:cNvPicPr>
            <a:picLocks noChangeAspect="1"/>
          </p:cNvPicPr>
          <p:nvPr/>
        </p:nvPicPr>
        <p:blipFill>
          <a:blip r:embed="rId4"/>
          <a:stretch>
            <a:fillRect/>
          </a:stretch>
        </p:blipFill>
        <p:spPr>
          <a:xfrm>
            <a:off x="553794" y="2703516"/>
            <a:ext cx="4893318" cy="3652834"/>
          </a:xfrm>
          <a:prstGeom prst="rect">
            <a:avLst/>
          </a:prstGeom>
        </p:spPr>
      </p:pic>
    </p:spTree>
    <p:extLst>
      <p:ext uri="{BB962C8B-B14F-4D97-AF65-F5344CB8AC3E}">
        <p14:creationId xmlns:p14="http://schemas.microsoft.com/office/powerpoint/2010/main" val="42456856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4E4F7E-FAE4-7920-F007-E38B6D37286B}"/>
              </a:ext>
            </a:extLst>
          </p:cNvPr>
          <p:cNvSpPr>
            <a:spLocks noGrp="1"/>
          </p:cNvSpPr>
          <p:nvPr>
            <p:ph idx="1"/>
          </p:nvPr>
        </p:nvSpPr>
        <p:spPr>
          <a:xfrm>
            <a:off x="454175" y="1101699"/>
            <a:ext cx="11572875" cy="807446"/>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Purpose:</a:t>
            </a:r>
            <a:r>
              <a:rPr lang="en-US" sz="2400" dirty="0">
                <a:latin typeface="Times New Roman" panose="02020603050405020304" pitchFamily="18" charset="0"/>
                <a:cs typeface="Times New Roman" panose="02020603050405020304" pitchFamily="18" charset="0"/>
              </a:rPr>
              <a:t> Used as an alternative to the Message Authentication Code (MAC) for </a:t>
            </a:r>
            <a:r>
              <a:rPr lang="en-US" sz="2400" b="1" dirty="0">
                <a:solidFill>
                  <a:srgbClr val="FF0000"/>
                </a:solidFill>
                <a:latin typeface="Times New Roman" panose="02020603050405020304" pitchFamily="18" charset="0"/>
                <a:cs typeface="Times New Roman" panose="02020603050405020304" pitchFamily="18" charset="0"/>
              </a:rPr>
              <a:t>ensuring data integrity and authenticity.</a:t>
            </a:r>
            <a:endParaRPr lang="en-PK" sz="2400" b="1"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18F6474-B550-A04A-EC91-5AC01B689BF0}"/>
              </a:ext>
            </a:extLst>
          </p:cNvPr>
          <p:cNvSpPr>
            <a:spLocks noGrp="1"/>
          </p:cNvSpPr>
          <p:nvPr>
            <p:ph type="sldNum" sz="quarter" idx="12"/>
          </p:nvPr>
        </p:nvSpPr>
        <p:spPr/>
        <p:txBody>
          <a:bodyPr/>
          <a:lstStyle/>
          <a:p>
            <a:fld id="{A2A50C4D-0BA1-4E54-8DFC-01810EC97B99}" type="slidenum">
              <a:rPr lang="en-US" smtClean="0"/>
              <a:t>43</a:t>
            </a:fld>
            <a:endParaRPr lang="en-US"/>
          </a:p>
        </p:txBody>
      </p:sp>
      <p:pic>
        <p:nvPicPr>
          <p:cNvPr id="8" name="Picture 7">
            <a:extLst>
              <a:ext uri="{FF2B5EF4-FFF2-40B4-BE49-F238E27FC236}">
                <a16:creationId xmlns:a16="http://schemas.microsoft.com/office/drawing/2014/main" id="{362537E9-2132-64A8-9234-D78C18B05B17}"/>
              </a:ext>
            </a:extLst>
          </p:cNvPr>
          <p:cNvPicPr>
            <a:picLocks noChangeAspect="1"/>
          </p:cNvPicPr>
          <p:nvPr/>
        </p:nvPicPr>
        <p:blipFill>
          <a:blip r:embed="rId2">
            <a:duotone>
              <a:prstClr val="black"/>
              <a:schemeClr val="accent3">
                <a:tint val="45000"/>
                <a:satMod val="400000"/>
              </a:schemeClr>
            </a:duotone>
          </a:blip>
          <a:stretch>
            <a:fillRect/>
          </a:stretch>
        </p:blipFill>
        <p:spPr>
          <a:xfrm>
            <a:off x="544606" y="390051"/>
            <a:ext cx="3581565" cy="491021"/>
          </a:xfrm>
          <a:prstGeom prst="rect">
            <a:avLst/>
          </a:prstGeom>
        </p:spPr>
      </p:pic>
      <p:grpSp>
        <p:nvGrpSpPr>
          <p:cNvPr id="7" name="Group 6">
            <a:extLst>
              <a:ext uri="{FF2B5EF4-FFF2-40B4-BE49-F238E27FC236}">
                <a16:creationId xmlns:a16="http://schemas.microsoft.com/office/drawing/2014/main" id="{8CBB992B-4885-7A5E-4C63-881498759DF0}"/>
              </a:ext>
            </a:extLst>
          </p:cNvPr>
          <p:cNvGrpSpPr/>
          <p:nvPr/>
        </p:nvGrpSpPr>
        <p:grpSpPr>
          <a:xfrm>
            <a:off x="1160730" y="2318993"/>
            <a:ext cx="10159764" cy="3763979"/>
            <a:chOff x="553794" y="2592371"/>
            <a:chExt cx="10159764" cy="3763979"/>
          </a:xfrm>
        </p:grpSpPr>
        <p:pic>
          <p:nvPicPr>
            <p:cNvPr id="14" name="Picture 13">
              <a:extLst>
                <a:ext uri="{FF2B5EF4-FFF2-40B4-BE49-F238E27FC236}">
                  <a16:creationId xmlns:a16="http://schemas.microsoft.com/office/drawing/2014/main" id="{0F8F14B3-97B9-ADD1-F84A-48BB4831907F}"/>
                </a:ext>
              </a:extLst>
            </p:cNvPr>
            <p:cNvPicPr>
              <a:picLocks noChangeAspect="1"/>
            </p:cNvPicPr>
            <p:nvPr/>
          </p:nvPicPr>
          <p:blipFill>
            <a:blip r:embed="rId3"/>
            <a:stretch>
              <a:fillRect/>
            </a:stretch>
          </p:blipFill>
          <p:spPr>
            <a:xfrm>
              <a:off x="553794" y="2703516"/>
              <a:ext cx="4893318" cy="3652834"/>
            </a:xfrm>
            <a:prstGeom prst="rect">
              <a:avLst/>
            </a:prstGeom>
          </p:spPr>
        </p:pic>
        <p:pic>
          <p:nvPicPr>
            <p:cNvPr id="5" name="Picture 4">
              <a:extLst>
                <a:ext uri="{FF2B5EF4-FFF2-40B4-BE49-F238E27FC236}">
                  <a16:creationId xmlns:a16="http://schemas.microsoft.com/office/drawing/2014/main" id="{504949C3-F589-D929-EDC8-1E838FF3F609}"/>
                </a:ext>
              </a:extLst>
            </p:cNvPr>
            <p:cNvPicPr>
              <a:picLocks noChangeAspect="1"/>
            </p:cNvPicPr>
            <p:nvPr/>
          </p:nvPicPr>
          <p:blipFill>
            <a:blip r:embed="rId4"/>
            <a:stretch>
              <a:fillRect/>
            </a:stretch>
          </p:blipFill>
          <p:spPr>
            <a:xfrm>
              <a:off x="5150182" y="2703516"/>
              <a:ext cx="5563376" cy="3648212"/>
            </a:xfrm>
            <a:prstGeom prst="rect">
              <a:avLst/>
            </a:prstGeom>
          </p:spPr>
        </p:pic>
        <p:sp>
          <p:nvSpPr>
            <p:cNvPr id="6" name="Rectangle 5">
              <a:extLst>
                <a:ext uri="{FF2B5EF4-FFF2-40B4-BE49-F238E27FC236}">
                  <a16:creationId xmlns:a16="http://schemas.microsoft.com/office/drawing/2014/main" id="{CE380C47-2D13-3C65-D9D9-687376C4F849}"/>
                </a:ext>
              </a:extLst>
            </p:cNvPr>
            <p:cNvSpPr/>
            <p:nvPr/>
          </p:nvSpPr>
          <p:spPr>
            <a:xfrm>
              <a:off x="10124388" y="2592371"/>
              <a:ext cx="480767" cy="697584"/>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grpSp>
    </p:spTree>
    <p:extLst>
      <p:ext uri="{BB962C8B-B14F-4D97-AF65-F5344CB8AC3E}">
        <p14:creationId xmlns:p14="http://schemas.microsoft.com/office/powerpoint/2010/main" val="24867871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44</a:t>
            </a:fld>
            <a:endParaRPr lang="en-US"/>
          </a:p>
        </p:txBody>
      </p:sp>
      <p:grpSp>
        <p:nvGrpSpPr>
          <p:cNvPr id="7" name="Group 6"/>
          <p:cNvGrpSpPr/>
          <p:nvPr/>
        </p:nvGrpSpPr>
        <p:grpSpPr>
          <a:xfrm>
            <a:off x="585474" y="891807"/>
            <a:ext cx="11074599" cy="4903512"/>
            <a:chOff x="585474" y="891807"/>
            <a:chExt cx="11074599" cy="4903512"/>
          </a:xfrm>
        </p:grpSpPr>
        <p:pic>
          <p:nvPicPr>
            <p:cNvPr id="5" name="Picture 4"/>
            <p:cNvPicPr>
              <a:picLocks noChangeAspect="1"/>
            </p:cNvPicPr>
            <p:nvPr/>
          </p:nvPicPr>
          <p:blipFill>
            <a:blip r:embed="rId2"/>
            <a:stretch>
              <a:fillRect/>
            </a:stretch>
          </p:blipFill>
          <p:spPr>
            <a:xfrm>
              <a:off x="585474" y="891807"/>
              <a:ext cx="11074599" cy="4903512"/>
            </a:xfrm>
            <a:prstGeom prst="rect">
              <a:avLst/>
            </a:prstGeom>
          </p:spPr>
        </p:pic>
        <p:sp>
          <p:nvSpPr>
            <p:cNvPr id="6" name="Rectangle 5"/>
            <p:cNvSpPr/>
            <p:nvPr/>
          </p:nvSpPr>
          <p:spPr>
            <a:xfrm>
              <a:off x="585474" y="891807"/>
              <a:ext cx="8966299" cy="4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Straight Connector 7"/>
          <p:cNvCxnSpPr/>
          <p:nvPr/>
        </p:nvCxnSpPr>
        <p:spPr>
          <a:xfrm>
            <a:off x="3571103" y="1618735"/>
            <a:ext cx="598067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871F155-E7E0-06B5-FA10-E8ECBA555A8B}"/>
              </a:ext>
            </a:extLst>
          </p:cNvPr>
          <p:cNvSpPr txBox="1"/>
          <p:nvPr/>
        </p:nvSpPr>
        <p:spPr>
          <a:xfrm>
            <a:off x="585474" y="470009"/>
            <a:ext cx="7817223" cy="707886"/>
          </a:xfrm>
          <a:prstGeom prst="rect">
            <a:avLst/>
          </a:prstGeom>
          <a:noFill/>
        </p:spPr>
        <p:txBody>
          <a:bodyPr wrap="square">
            <a:spAutoFit/>
          </a:bodyPr>
          <a:lstStyle/>
          <a:p>
            <a:r>
              <a:rPr lang="en-US" sz="4000" b="1" dirty="0"/>
              <a:t>Reasons to Avoid Full Encryption:</a:t>
            </a:r>
            <a:endParaRPr lang="en-US" sz="4000" dirty="0"/>
          </a:p>
        </p:txBody>
      </p:sp>
    </p:spTree>
    <p:extLst>
      <p:ext uri="{BB962C8B-B14F-4D97-AF65-F5344CB8AC3E}">
        <p14:creationId xmlns:p14="http://schemas.microsoft.com/office/powerpoint/2010/main" val="2424427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150" b="4451"/>
          <a:stretch/>
        </p:blipFill>
        <p:spPr>
          <a:xfrm>
            <a:off x="5459506" y="60407"/>
            <a:ext cx="5636373" cy="6739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ectangle 2"/>
          <p:cNvSpPr/>
          <p:nvPr/>
        </p:nvSpPr>
        <p:spPr>
          <a:xfrm>
            <a:off x="327850" y="870250"/>
            <a:ext cx="4880644" cy="923330"/>
          </a:xfrm>
          <a:prstGeom prst="rect">
            <a:avLst/>
          </a:prstGeom>
        </p:spPr>
        <p:txBody>
          <a:bodyPr wrap="square">
            <a:spAutoFit/>
          </a:bodyPr>
          <a:lstStyle/>
          <a:p>
            <a:r>
              <a:rPr lang="en-US" b="1" dirty="0"/>
              <a:t>Three ways in which the message can be authenticated using a hash function</a:t>
            </a:r>
          </a:p>
          <a:p>
            <a:r>
              <a:rPr lang="en-US" b="1" dirty="0"/>
              <a:t> (Figure 2.5 )</a:t>
            </a:r>
            <a:endParaRPr lang="en-US" b="1" i="1"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931386127"/>
      </p:ext>
    </p:extLst>
  </p:cSld>
  <p:clrMapOvr>
    <a:masterClrMapping/>
  </p:clrMapOvr>
  <p:transition spd="slow">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D09EA-5379-D5E4-0EAE-CD00D0DE6253}"/>
              </a:ext>
            </a:extLst>
          </p:cNvPr>
          <p:cNvSpPr>
            <a:spLocks noGrp="1"/>
          </p:cNvSpPr>
          <p:nvPr>
            <p:ph type="title"/>
          </p:nvPr>
        </p:nvSpPr>
        <p:spPr>
          <a:xfrm>
            <a:off x="209478" y="33431"/>
            <a:ext cx="10515600" cy="1325563"/>
          </a:xfrm>
        </p:spPr>
        <p:txBody>
          <a:bodyPr/>
          <a:lstStyle/>
          <a:p>
            <a:r>
              <a:rPr lang="en-US" b="1" dirty="0">
                <a:latin typeface="Times New Roman" panose="02020603050405020304" pitchFamily="18" charset="0"/>
                <a:cs typeface="Times New Roman" panose="02020603050405020304" pitchFamily="18" charset="0"/>
              </a:rPr>
              <a:t>Symmetric Encryption of the Hash (a)</a:t>
            </a:r>
            <a:endParaRPr lang="en-PK"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304C02C-1D97-3F82-572A-527600F61998}"/>
              </a:ext>
            </a:extLst>
          </p:cNvPr>
          <p:cNvSpPr>
            <a:spLocks noGrp="1"/>
          </p:cNvSpPr>
          <p:nvPr>
            <p:ph type="sldNum" sz="quarter" idx="12"/>
          </p:nvPr>
        </p:nvSpPr>
        <p:spPr/>
        <p:txBody>
          <a:bodyPr/>
          <a:lstStyle/>
          <a:p>
            <a:fld id="{A2A50C4D-0BA1-4E54-8DFC-01810EC97B99}" type="slidenum">
              <a:rPr lang="en-US" smtClean="0"/>
              <a:t>46</a:t>
            </a:fld>
            <a:endParaRPr lang="en-US"/>
          </a:p>
        </p:txBody>
      </p:sp>
      <p:sp>
        <p:nvSpPr>
          <p:cNvPr id="5" name="Rectangle 1">
            <a:extLst>
              <a:ext uri="{FF2B5EF4-FFF2-40B4-BE49-F238E27FC236}">
                <a16:creationId xmlns:a16="http://schemas.microsoft.com/office/drawing/2014/main" id="{28FB2C0F-A5B9-CD9B-CA8F-562D3A2B009F}"/>
              </a:ext>
            </a:extLst>
          </p:cNvPr>
          <p:cNvSpPr>
            <a:spLocks noGrp="1" noChangeArrowheads="1"/>
          </p:cNvSpPr>
          <p:nvPr>
            <p:ph idx="1"/>
          </p:nvPr>
        </p:nvSpPr>
        <p:spPr bwMode="auto">
          <a:xfrm>
            <a:off x="209478" y="1301564"/>
            <a:ext cx="1166003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kumimoji="0" lang="en-PK" altLang="en-PK"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How it Works:</a:t>
            </a:r>
            <a:r>
              <a:rPr kumimoji="0" lang="en-PK" altLang="en-PK"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sender creates a hash (a small, unique representation) of the message and encrypts it using a shared secret key that both the sender and receiver know.</a:t>
            </a:r>
          </a:p>
          <a:p>
            <a:pPr algn="just" eaLnBrk="0" fontAlgn="base" hangingPunct="0">
              <a:lnSpc>
                <a:spcPct val="100000"/>
              </a:lnSpc>
              <a:spcBef>
                <a:spcPct val="0"/>
              </a:spcBef>
              <a:spcAft>
                <a:spcPct val="0"/>
              </a:spcAft>
            </a:pPr>
            <a:r>
              <a:rPr kumimoji="0" lang="en-PK" altLang="en-PK"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Purpose:</a:t>
            </a:r>
            <a:r>
              <a:rPr kumimoji="0" lang="en-PK" altLang="en-PK"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PK" altLang="en-PK"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Only someone with the same secret key can decrypt the hash, ensuring that the message is authentic and hasn't been altered. </a:t>
            </a:r>
          </a:p>
        </p:txBody>
      </p:sp>
      <p:pic>
        <p:nvPicPr>
          <p:cNvPr id="7" name="Picture 6">
            <a:extLst>
              <a:ext uri="{FF2B5EF4-FFF2-40B4-BE49-F238E27FC236}">
                <a16:creationId xmlns:a16="http://schemas.microsoft.com/office/drawing/2014/main" id="{590DEDA4-A506-3479-5DF0-588BDEDD2F38}"/>
              </a:ext>
            </a:extLst>
          </p:cNvPr>
          <p:cNvPicPr>
            <a:picLocks noChangeAspect="1"/>
          </p:cNvPicPr>
          <p:nvPr/>
        </p:nvPicPr>
        <p:blipFill rotWithShape="1">
          <a:blip r:embed="rId2"/>
          <a:srcRect l="4896" r="2447"/>
          <a:stretch/>
        </p:blipFill>
        <p:spPr>
          <a:xfrm>
            <a:off x="4338667" y="2627127"/>
            <a:ext cx="7353537" cy="3790374"/>
          </a:xfrm>
          <a:prstGeom prst="rect">
            <a:avLst/>
          </a:prstGeom>
        </p:spPr>
      </p:pic>
      <p:sp>
        <p:nvSpPr>
          <p:cNvPr id="9" name="TextBox 8">
            <a:extLst>
              <a:ext uri="{FF2B5EF4-FFF2-40B4-BE49-F238E27FC236}">
                <a16:creationId xmlns:a16="http://schemas.microsoft.com/office/drawing/2014/main" id="{7EBF4CC9-EFC3-30AA-3854-F93B64D61D41}"/>
              </a:ext>
            </a:extLst>
          </p:cNvPr>
          <p:cNvSpPr txBox="1"/>
          <p:nvPr/>
        </p:nvSpPr>
        <p:spPr>
          <a:xfrm>
            <a:off x="107576" y="4079108"/>
            <a:ext cx="4258203" cy="1477328"/>
          </a:xfrm>
          <a:prstGeom prst="rect">
            <a:avLst/>
          </a:prstGeom>
          <a:noFill/>
        </p:spPr>
        <p:txBody>
          <a:bodyPr wrap="square">
            <a:spAutoFit/>
          </a:bodyPr>
          <a:lstStyle/>
          <a:p>
            <a:endParaRPr lang="en-US" dirty="0">
              <a:solidFill>
                <a:srgbClr val="FF0000"/>
              </a:solidFill>
              <a:latin typeface="Times New Roman" panose="02020603050405020304" pitchFamily="18" charset="0"/>
              <a:cs typeface="Times New Roman" panose="02020603050405020304" pitchFamily="18" charset="0"/>
            </a:endParaRPr>
          </a:p>
          <a:p>
            <a:pPr algn="just"/>
            <a:r>
              <a:rPr lang="en-US" dirty="0">
                <a:solidFill>
                  <a:srgbClr val="FF0000"/>
                </a:solidFill>
                <a:latin typeface="Times New Roman" panose="02020603050405020304" pitchFamily="18" charset="0"/>
                <a:cs typeface="Times New Roman" panose="02020603050405020304" pitchFamily="18" charset="0"/>
              </a:rPr>
              <a:t>Encryption ensures that only parties with the secret key can authenticate and verify the integrity of the message, preventing forgery and tampering.</a:t>
            </a:r>
          </a:p>
        </p:txBody>
      </p:sp>
    </p:spTree>
    <p:extLst>
      <p:ext uri="{BB962C8B-B14F-4D97-AF65-F5344CB8AC3E}">
        <p14:creationId xmlns:p14="http://schemas.microsoft.com/office/powerpoint/2010/main" val="748998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E4A7-8A2A-3873-FEB2-831B851674D7}"/>
              </a:ext>
            </a:extLst>
          </p:cNvPr>
          <p:cNvSpPr>
            <a:spLocks noGrp="1"/>
          </p:cNvSpPr>
          <p:nvPr>
            <p:ph type="title"/>
          </p:nvPr>
        </p:nvSpPr>
        <p:spPr>
          <a:xfrm>
            <a:off x="291354" y="49010"/>
            <a:ext cx="10515600" cy="1325563"/>
          </a:xfrm>
        </p:spPr>
        <p:txBody>
          <a:bodyPr/>
          <a:lstStyle/>
          <a:p>
            <a:r>
              <a:rPr lang="en-US" b="1" dirty="0">
                <a:latin typeface="Times New Roman" panose="02020603050405020304" pitchFamily="18" charset="0"/>
                <a:cs typeface="Times New Roman" panose="02020603050405020304" pitchFamily="18" charset="0"/>
              </a:rPr>
              <a:t>Public-Key Encryption of the Hash (b)</a:t>
            </a:r>
            <a:endParaRPr lang="en-PK"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7E974DC-123B-D5A0-40C6-F074EAC5C7E8}"/>
              </a:ext>
            </a:extLst>
          </p:cNvPr>
          <p:cNvSpPr>
            <a:spLocks noGrp="1"/>
          </p:cNvSpPr>
          <p:nvPr>
            <p:ph type="sldNum" sz="quarter" idx="12"/>
          </p:nvPr>
        </p:nvSpPr>
        <p:spPr/>
        <p:txBody>
          <a:bodyPr/>
          <a:lstStyle/>
          <a:p>
            <a:fld id="{A2A50C4D-0BA1-4E54-8DFC-01810EC97B99}" type="slidenum">
              <a:rPr lang="en-US" smtClean="0"/>
              <a:t>47</a:t>
            </a:fld>
            <a:endParaRPr lang="en-US"/>
          </a:p>
        </p:txBody>
      </p:sp>
      <p:pic>
        <p:nvPicPr>
          <p:cNvPr id="5" name="Picture 4"/>
          <p:cNvPicPr>
            <a:picLocks noChangeAspect="1"/>
          </p:cNvPicPr>
          <p:nvPr/>
        </p:nvPicPr>
        <p:blipFill>
          <a:blip r:embed="rId2"/>
          <a:stretch>
            <a:fillRect/>
          </a:stretch>
        </p:blipFill>
        <p:spPr>
          <a:xfrm>
            <a:off x="4607860" y="2628545"/>
            <a:ext cx="7494494" cy="3027332"/>
          </a:xfrm>
          <a:prstGeom prst="rect">
            <a:avLst/>
          </a:prstGeom>
        </p:spPr>
      </p:pic>
      <p:sp>
        <p:nvSpPr>
          <p:cNvPr id="6" name="Rectangle 1">
            <a:extLst>
              <a:ext uri="{FF2B5EF4-FFF2-40B4-BE49-F238E27FC236}">
                <a16:creationId xmlns:a16="http://schemas.microsoft.com/office/drawing/2014/main" id="{4652E88A-A22B-F1B7-103F-D4F877AE13EC}"/>
              </a:ext>
            </a:extLst>
          </p:cNvPr>
          <p:cNvSpPr>
            <a:spLocks noGrp="1" noChangeArrowheads="1"/>
          </p:cNvSpPr>
          <p:nvPr>
            <p:ph idx="1"/>
          </p:nvPr>
        </p:nvSpPr>
        <p:spPr bwMode="auto">
          <a:xfrm>
            <a:off x="179294" y="1327864"/>
            <a:ext cx="1155998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PK" altLang="en-PK"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Purpose:</a:t>
            </a:r>
            <a:r>
              <a:rPr kumimoji="0" lang="en-PK" altLang="en-PK"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PK" altLang="en-PK"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This method not only verifies that the message is authentic and unchanged but also serves as a digital signature, confirming the sender’s identity. </a:t>
            </a:r>
            <a:endParaRPr kumimoji="0" lang="en-US" altLang="en-PK"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PK" altLang="en-PK" sz="1800" i="0" u="none" strike="noStrike" cap="none" normalizeH="0" baseline="0" dirty="0">
                <a:ln>
                  <a:noFill/>
                </a:ln>
                <a:effectLst/>
                <a:latin typeface="Times New Roman" panose="02020603050405020304" pitchFamily="18" charset="0"/>
                <a:cs typeface="Times New Roman" panose="02020603050405020304" pitchFamily="18" charset="0"/>
              </a:rPr>
              <a:t>T</a:t>
            </a:r>
            <a:r>
              <a:rPr kumimoji="0" lang="en-PK" altLang="en-PK"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his approach doesn’t require sharing a secret key in advance. </a:t>
            </a:r>
          </a:p>
        </p:txBody>
      </p:sp>
      <p:sp>
        <p:nvSpPr>
          <p:cNvPr id="7" name="Rectangle 6"/>
          <p:cNvSpPr/>
          <p:nvPr/>
        </p:nvSpPr>
        <p:spPr>
          <a:xfrm>
            <a:off x="17929" y="5136489"/>
            <a:ext cx="4649635" cy="1477328"/>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242021"/>
                </a:solidFill>
                <a:latin typeface="Times New Roman" panose="02020603050405020304" pitchFamily="18" charset="0"/>
                <a:cs typeface="Times New Roman" panose="02020603050405020304" pitchFamily="18" charset="0"/>
              </a:rPr>
              <a:t>The public key approach has two advantages: </a:t>
            </a:r>
          </a:p>
          <a:p>
            <a:pPr marL="800100" lvl="1" indent="-342900" algn="just">
              <a:buFont typeface="+mj-lt"/>
              <a:buAutoNum type="arabicPeriod"/>
            </a:pPr>
            <a:r>
              <a:rPr lang="en-US" dirty="0">
                <a:solidFill>
                  <a:srgbClr val="242021"/>
                </a:solidFill>
                <a:latin typeface="Times New Roman" panose="02020603050405020304" pitchFamily="18" charset="0"/>
                <a:cs typeface="Times New Roman" panose="02020603050405020304" pitchFamily="18" charset="0"/>
              </a:rPr>
              <a:t>It provides a digital signature as well as message authentication, </a:t>
            </a:r>
          </a:p>
          <a:p>
            <a:pPr marL="800100" lvl="1" indent="-342900" algn="just">
              <a:buFont typeface="+mj-lt"/>
              <a:buAutoNum type="arabicPeriod"/>
            </a:pPr>
            <a:r>
              <a:rPr lang="en-US" dirty="0">
                <a:solidFill>
                  <a:srgbClr val="242021"/>
                </a:solidFill>
                <a:latin typeface="Times New Roman" panose="02020603050405020304" pitchFamily="18" charset="0"/>
                <a:cs typeface="Times New Roman" panose="02020603050405020304" pitchFamily="18" charset="0"/>
              </a:rPr>
              <a:t>It does not require the distribution of keys to communicating parties.</a:t>
            </a:r>
            <a:r>
              <a:rPr lang="en-US" dirty="0">
                <a:latin typeface="Times New Roman" panose="02020603050405020304" pitchFamily="18" charset="0"/>
                <a:cs typeface="Times New Roman" panose="02020603050405020304" pitchFamily="18" charset="0"/>
              </a:rPr>
              <a:t> </a:t>
            </a:r>
          </a:p>
        </p:txBody>
      </p:sp>
      <p:pic>
        <p:nvPicPr>
          <p:cNvPr id="8" name="Picture 7">
            <a:extLst>
              <a:ext uri="{FF2B5EF4-FFF2-40B4-BE49-F238E27FC236}">
                <a16:creationId xmlns:a16="http://schemas.microsoft.com/office/drawing/2014/main" id="{D664171B-F7BF-7EFE-3F01-1903067A6D3A}"/>
              </a:ext>
            </a:extLst>
          </p:cNvPr>
          <p:cNvPicPr>
            <a:picLocks noChangeAspect="1"/>
          </p:cNvPicPr>
          <p:nvPr/>
        </p:nvPicPr>
        <p:blipFill>
          <a:blip r:embed="rId3"/>
          <a:stretch>
            <a:fillRect/>
          </a:stretch>
        </p:blipFill>
        <p:spPr>
          <a:xfrm>
            <a:off x="6760912" y="5875153"/>
            <a:ext cx="4649635" cy="246157"/>
          </a:xfrm>
          <a:prstGeom prst="rect">
            <a:avLst/>
          </a:prstGeom>
        </p:spPr>
      </p:pic>
      <p:sp>
        <p:nvSpPr>
          <p:cNvPr id="9" name="TextBox 8">
            <a:extLst>
              <a:ext uri="{FF2B5EF4-FFF2-40B4-BE49-F238E27FC236}">
                <a16:creationId xmlns:a16="http://schemas.microsoft.com/office/drawing/2014/main" id="{BC920595-D781-518C-B61C-08FB0D499417}"/>
              </a:ext>
            </a:extLst>
          </p:cNvPr>
          <p:cNvSpPr txBox="1"/>
          <p:nvPr/>
        </p:nvSpPr>
        <p:spPr>
          <a:xfrm>
            <a:off x="56307" y="3429000"/>
            <a:ext cx="4572877" cy="369332"/>
          </a:xfrm>
          <a:prstGeom prst="rect">
            <a:avLst/>
          </a:prstGeom>
          <a:noFill/>
        </p:spPr>
        <p:txBody>
          <a:bodyPr wrap="square" rtlCol="0">
            <a:spAutoFit/>
          </a:bodyPr>
          <a:lstStyle/>
          <a:p>
            <a:r>
              <a:rPr lang="en-US" dirty="0"/>
              <a:t>Will discussed in 2.3 sec Public Key Encryption</a:t>
            </a:r>
            <a:endParaRPr lang="en-PK" dirty="0"/>
          </a:p>
        </p:txBody>
      </p:sp>
    </p:spTree>
    <p:extLst>
      <p:ext uri="{BB962C8B-B14F-4D97-AF65-F5344CB8AC3E}">
        <p14:creationId xmlns:p14="http://schemas.microsoft.com/office/powerpoint/2010/main" val="447304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1B06D-13ED-ED76-CD42-9516D0D2FFE1}"/>
              </a:ext>
            </a:extLst>
          </p:cNvPr>
          <p:cNvSpPr>
            <a:spLocks noGrp="1"/>
          </p:cNvSpPr>
          <p:nvPr>
            <p:ph type="title"/>
          </p:nvPr>
        </p:nvSpPr>
        <p:spPr>
          <a:xfrm>
            <a:off x="340659" y="52750"/>
            <a:ext cx="10710650" cy="1027907"/>
          </a:xfrm>
        </p:spPr>
        <p:txBody>
          <a:bodyPr/>
          <a:lstStyle/>
          <a:p>
            <a:r>
              <a:rPr lang="en-US" b="1" dirty="0">
                <a:latin typeface="Times New Roman" panose="02020603050405020304" pitchFamily="18" charset="0"/>
                <a:cs typeface="Times New Roman" panose="02020603050405020304" pitchFamily="18" charset="0"/>
              </a:rPr>
              <a:t>Using secret value (c)</a:t>
            </a:r>
            <a:endParaRPr lang="en-PK"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15199D8-94B9-6665-7F67-11ABDF5D912B}"/>
              </a:ext>
            </a:extLst>
          </p:cNvPr>
          <p:cNvSpPr>
            <a:spLocks noGrp="1"/>
          </p:cNvSpPr>
          <p:nvPr>
            <p:ph type="sldNum" sz="quarter" idx="12"/>
          </p:nvPr>
        </p:nvSpPr>
        <p:spPr/>
        <p:txBody>
          <a:bodyPr/>
          <a:lstStyle/>
          <a:p>
            <a:fld id="{A2A50C4D-0BA1-4E54-8DFC-01810EC97B99}" type="slidenum">
              <a:rPr lang="en-US" smtClean="0"/>
              <a:t>48</a:t>
            </a:fld>
            <a:endParaRPr lang="en-US"/>
          </a:p>
        </p:txBody>
      </p:sp>
      <p:pic>
        <p:nvPicPr>
          <p:cNvPr id="7" name="Content Placeholder 6"/>
          <p:cNvPicPr>
            <a:picLocks noGrp="1" noChangeAspect="1"/>
          </p:cNvPicPr>
          <p:nvPr>
            <p:ph idx="1"/>
          </p:nvPr>
        </p:nvPicPr>
        <p:blipFill>
          <a:blip r:embed="rId2"/>
          <a:stretch>
            <a:fillRect/>
          </a:stretch>
        </p:blipFill>
        <p:spPr>
          <a:xfrm>
            <a:off x="3949772" y="3010832"/>
            <a:ext cx="7404028" cy="3099361"/>
          </a:xfrm>
          <a:prstGeom prst="rect">
            <a:avLst/>
          </a:prstGeom>
        </p:spPr>
      </p:pic>
      <p:pic>
        <p:nvPicPr>
          <p:cNvPr id="5" name="Picture 4">
            <a:extLst>
              <a:ext uri="{FF2B5EF4-FFF2-40B4-BE49-F238E27FC236}">
                <a16:creationId xmlns:a16="http://schemas.microsoft.com/office/drawing/2014/main" id="{47B94961-86C6-1900-EA61-0A28EF95C420}"/>
              </a:ext>
            </a:extLst>
          </p:cNvPr>
          <p:cNvPicPr>
            <a:picLocks noChangeAspect="1"/>
          </p:cNvPicPr>
          <p:nvPr/>
        </p:nvPicPr>
        <p:blipFill>
          <a:blip r:embed="rId3"/>
          <a:stretch>
            <a:fillRect/>
          </a:stretch>
        </p:blipFill>
        <p:spPr>
          <a:xfrm>
            <a:off x="5997146" y="6110193"/>
            <a:ext cx="4649635" cy="246157"/>
          </a:xfrm>
          <a:prstGeom prst="rect">
            <a:avLst/>
          </a:prstGeom>
        </p:spPr>
      </p:pic>
      <p:sp>
        <p:nvSpPr>
          <p:cNvPr id="11" name="Rectangle 1">
            <a:extLst>
              <a:ext uri="{FF2B5EF4-FFF2-40B4-BE49-F238E27FC236}">
                <a16:creationId xmlns:a16="http://schemas.microsoft.com/office/drawing/2014/main" id="{A00C12FC-B368-CFC2-5239-528B4B4F6BAE}"/>
              </a:ext>
            </a:extLst>
          </p:cNvPr>
          <p:cNvSpPr txBox="1">
            <a:spLocks noChangeArrowheads="1"/>
          </p:cNvSpPr>
          <p:nvPr/>
        </p:nvSpPr>
        <p:spPr bwMode="auto">
          <a:xfrm>
            <a:off x="264828" y="1120106"/>
            <a:ext cx="11464636" cy="1851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pPr>
            <a:r>
              <a:rPr lang="en-PK" altLang="en-PK" sz="1600" b="1" dirty="0">
                <a:latin typeface="Times New Roman" panose="02020603050405020304" pitchFamily="18" charset="0"/>
                <a:cs typeface="Times New Roman" panose="02020603050405020304" pitchFamily="18" charset="0"/>
              </a:rPr>
              <a:t>How it Works:</a:t>
            </a:r>
            <a:r>
              <a:rPr lang="en-PK" altLang="en-PK" sz="1600" dirty="0">
                <a:latin typeface="Times New Roman" panose="02020603050405020304" pitchFamily="18" charset="0"/>
                <a:cs typeface="Times New Roman" panose="02020603050405020304" pitchFamily="18" charset="0"/>
              </a:rPr>
              <a:t> Both the sender and receiver share a secret key. The sender combines this secret key with the message, generates a hash, and sends both the message and hash. The receiver uses the same key to recreate the hash and verify it matches the one received.</a:t>
            </a:r>
            <a:endParaRPr lang="en-US" altLang="en-PK" sz="1600" dirty="0">
              <a:latin typeface="Times New Roman" panose="02020603050405020304" pitchFamily="18" charset="0"/>
              <a:cs typeface="Times New Roman" panose="02020603050405020304" pitchFamily="18" charset="0"/>
            </a:endParaRPr>
          </a:p>
          <a:p>
            <a:pPr lvl="1" algn="just"/>
            <a:r>
              <a:rPr lang="en-US" sz="1400" dirty="0">
                <a:latin typeface="Times New Roman" panose="02020603050405020304" pitchFamily="18" charset="0"/>
                <a:cs typeface="Times New Roman" panose="02020603050405020304" pitchFamily="18" charset="0"/>
              </a:rPr>
              <a:t>When A has a message to send to B, it calculates the hash function over the concatenation of the secret key and the message: </a:t>
            </a:r>
          </a:p>
          <a:p>
            <a:pPr marL="457207" lvl="1" indent="0" algn="just">
              <a:buNone/>
            </a:pPr>
            <a:r>
              <a:rPr lang="en-US" sz="1400" b="1" dirty="0">
                <a:latin typeface="Times New Roman" panose="02020603050405020304" pitchFamily="18" charset="0"/>
                <a:cs typeface="Times New Roman" panose="02020603050405020304" pitchFamily="18" charset="0"/>
              </a:rPr>
              <a:t>						 </a:t>
            </a:r>
            <a:r>
              <a:rPr lang="en-US" sz="1400" b="1" i="1" dirty="0">
                <a:solidFill>
                  <a:srgbClr val="FFAC1B"/>
                </a:solidFill>
                <a:latin typeface="Times New Roman" panose="02020603050405020304" pitchFamily="18" charset="0"/>
                <a:ea typeface="ＭＳ Ｐゴシック" pitchFamily="-110" charset="-128"/>
                <a:cs typeface="Times New Roman" panose="02020603050405020304" pitchFamily="18" charset="0"/>
              </a:rPr>
              <a:t>MD</a:t>
            </a:r>
            <a:r>
              <a:rPr lang="en-US" sz="1400" b="1" i="1" baseline="-25000" dirty="0">
                <a:solidFill>
                  <a:srgbClr val="FFAC1B"/>
                </a:solidFill>
                <a:latin typeface="Times New Roman" panose="02020603050405020304" pitchFamily="18" charset="0"/>
                <a:ea typeface="ＭＳ Ｐゴシック" pitchFamily="-110" charset="-128"/>
                <a:cs typeface="Times New Roman" panose="02020603050405020304" pitchFamily="18" charset="0"/>
              </a:rPr>
              <a:t>M</a:t>
            </a:r>
            <a:r>
              <a:rPr lang="en-US" sz="1400" b="1" i="1" dirty="0">
                <a:solidFill>
                  <a:srgbClr val="FFAC1B"/>
                </a:solidFill>
                <a:latin typeface="Times New Roman" panose="02020603050405020304" pitchFamily="18" charset="0"/>
                <a:ea typeface="ＭＳ Ｐゴシック" pitchFamily="-110" charset="-128"/>
                <a:cs typeface="Times New Roman" panose="02020603050405020304" pitchFamily="18" charset="0"/>
              </a:rPr>
              <a:t> = H(K </a:t>
            </a:r>
            <a:r>
              <a:rPr lang="en-US" sz="1400" b="1" i="1" dirty="0" err="1">
                <a:solidFill>
                  <a:srgbClr val="FFAC1B"/>
                </a:solidFill>
                <a:latin typeface="Times New Roman" panose="02020603050405020304" pitchFamily="18" charset="0"/>
                <a:ea typeface="ＭＳ Ｐゴシック" pitchFamily="-110" charset="-128"/>
                <a:cs typeface="Times New Roman" panose="02020603050405020304" pitchFamily="18" charset="0"/>
              </a:rPr>
              <a:t>ll</a:t>
            </a:r>
            <a:r>
              <a:rPr lang="en-US" sz="1400" b="1" i="1" dirty="0">
                <a:solidFill>
                  <a:srgbClr val="FFAC1B"/>
                </a:solidFill>
                <a:latin typeface="Times New Roman" panose="02020603050405020304" pitchFamily="18" charset="0"/>
                <a:ea typeface="ＭＳ Ｐゴシック" pitchFamily="-110" charset="-128"/>
                <a:cs typeface="Times New Roman" panose="02020603050405020304" pitchFamily="18" charset="0"/>
              </a:rPr>
              <a:t> M </a:t>
            </a:r>
            <a:r>
              <a:rPr lang="en-US" sz="1400" b="1" i="1" dirty="0" err="1">
                <a:solidFill>
                  <a:srgbClr val="FFAC1B"/>
                </a:solidFill>
                <a:latin typeface="Times New Roman" panose="02020603050405020304" pitchFamily="18" charset="0"/>
                <a:ea typeface="ＭＳ Ｐゴシック" pitchFamily="-110" charset="-128"/>
                <a:cs typeface="Times New Roman" panose="02020603050405020304" pitchFamily="18" charset="0"/>
              </a:rPr>
              <a:t>ll</a:t>
            </a:r>
            <a:r>
              <a:rPr lang="en-US" sz="1400" b="1" i="1" dirty="0">
                <a:solidFill>
                  <a:srgbClr val="FFAC1B"/>
                </a:solidFill>
                <a:latin typeface="Times New Roman" panose="02020603050405020304" pitchFamily="18" charset="0"/>
                <a:ea typeface="ＭＳ Ｐゴシック" pitchFamily="-110" charset="-128"/>
                <a:cs typeface="Times New Roman" panose="02020603050405020304" pitchFamily="18" charset="0"/>
              </a:rPr>
              <a:t> K)</a:t>
            </a:r>
            <a:endParaRPr lang="en-US" sz="1400" b="1" dirty="0">
              <a:solidFill>
                <a:srgbClr val="FFAC1B"/>
              </a:solidFill>
              <a:latin typeface="Times New Roman" panose="02020603050405020304" pitchFamily="18" charset="0"/>
              <a:cs typeface="Times New Roman" panose="02020603050405020304" pitchFamily="18" charset="0"/>
            </a:endParaRPr>
          </a:p>
          <a:p>
            <a:pPr lvl="1" algn="just"/>
            <a:r>
              <a:rPr lang="en-US" sz="1400" dirty="0">
                <a:latin typeface="Times New Roman" panose="02020603050405020304" pitchFamily="18" charset="0"/>
                <a:cs typeface="Times New Roman" panose="02020603050405020304" pitchFamily="18" charset="0"/>
              </a:rPr>
              <a:t>It then sends </a:t>
            </a:r>
            <a:r>
              <a:rPr lang="en-US" sz="1400" b="1" i="1" dirty="0">
                <a:solidFill>
                  <a:srgbClr val="FFAC1B"/>
                </a:solidFill>
                <a:latin typeface="Times New Roman" panose="02020603050405020304" pitchFamily="18" charset="0"/>
                <a:ea typeface="ＭＳ Ｐゴシック" pitchFamily="-110" charset="-128"/>
                <a:cs typeface="Times New Roman" panose="02020603050405020304" pitchFamily="18" charset="0"/>
              </a:rPr>
              <a:t>[ M ii MD</a:t>
            </a:r>
            <a:r>
              <a:rPr lang="en-US" sz="1400" b="1" i="1" baseline="-25000" dirty="0">
                <a:solidFill>
                  <a:srgbClr val="FFAC1B"/>
                </a:solidFill>
                <a:latin typeface="Times New Roman" panose="02020603050405020304" pitchFamily="18" charset="0"/>
                <a:ea typeface="ＭＳ Ｐゴシック" pitchFamily="-110" charset="-128"/>
                <a:cs typeface="Times New Roman" panose="02020603050405020304" pitchFamily="18" charset="0"/>
              </a:rPr>
              <a:t>M</a:t>
            </a:r>
            <a:r>
              <a:rPr lang="en-US" sz="1400" b="1" i="1" dirty="0">
                <a:solidFill>
                  <a:srgbClr val="FFAC1B"/>
                </a:solidFill>
                <a:latin typeface="Times New Roman" panose="02020603050405020304" pitchFamily="18" charset="0"/>
                <a:ea typeface="ＭＳ Ｐゴシック" pitchFamily="-110" charset="-128"/>
                <a:cs typeface="Times New Roman" panose="02020603050405020304" pitchFamily="18" charset="0"/>
              </a:rPr>
              <a:t>]</a:t>
            </a:r>
            <a:r>
              <a:rPr lang="en-US" sz="1400" b="1" i="1" dirty="0">
                <a:solidFill>
                  <a:srgbClr val="FF0000"/>
                </a:solidFill>
                <a:latin typeface="Times New Roman" panose="02020603050405020304" pitchFamily="18" charset="0"/>
                <a:ea typeface="ＭＳ Ｐゴシック" pitchFamily="-110" charset="-128"/>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to B. Because B possesses K, it can re-compute </a:t>
            </a:r>
            <a:r>
              <a:rPr lang="en-US" sz="1400" b="1" dirty="0">
                <a:solidFill>
                  <a:srgbClr val="FFAC1B"/>
                </a:solidFill>
                <a:latin typeface="Times New Roman" panose="02020603050405020304" pitchFamily="18" charset="0"/>
                <a:ea typeface="ＭＳ Ｐゴシック" pitchFamily="-110" charset="-128"/>
                <a:cs typeface="Times New Roman" panose="02020603050405020304" pitchFamily="18" charset="0"/>
              </a:rPr>
              <a:t>H(</a:t>
            </a:r>
            <a:r>
              <a:rPr lang="en-US" sz="1400" b="1" i="1" dirty="0">
                <a:solidFill>
                  <a:srgbClr val="FFAC1B"/>
                </a:solidFill>
                <a:latin typeface="Times New Roman" panose="02020603050405020304" pitchFamily="18" charset="0"/>
                <a:ea typeface="ＭＳ Ｐゴシック" pitchFamily="-110" charset="-128"/>
                <a:cs typeface="Times New Roman" panose="02020603050405020304" pitchFamily="18" charset="0"/>
              </a:rPr>
              <a:t>K </a:t>
            </a:r>
            <a:r>
              <a:rPr lang="en-US" sz="1400" b="1" i="1" dirty="0" err="1">
                <a:solidFill>
                  <a:srgbClr val="FFAC1B"/>
                </a:solidFill>
                <a:latin typeface="Times New Roman" panose="02020603050405020304" pitchFamily="18" charset="0"/>
                <a:ea typeface="ＭＳ Ｐゴシック" pitchFamily="-110" charset="-128"/>
                <a:cs typeface="Times New Roman" panose="02020603050405020304" pitchFamily="18" charset="0"/>
              </a:rPr>
              <a:t>ll</a:t>
            </a:r>
            <a:r>
              <a:rPr lang="en-US" sz="1400" b="1" i="1" dirty="0">
                <a:solidFill>
                  <a:srgbClr val="FFAC1B"/>
                </a:solidFill>
                <a:latin typeface="Times New Roman" panose="02020603050405020304" pitchFamily="18" charset="0"/>
                <a:ea typeface="ＭＳ Ｐゴシック" pitchFamily="-110" charset="-128"/>
                <a:cs typeface="Times New Roman" panose="02020603050405020304" pitchFamily="18" charset="0"/>
              </a:rPr>
              <a:t> M </a:t>
            </a:r>
            <a:r>
              <a:rPr lang="en-US" sz="1400" b="1" i="1" dirty="0" err="1">
                <a:solidFill>
                  <a:srgbClr val="FFAC1B"/>
                </a:solidFill>
                <a:latin typeface="Times New Roman" panose="02020603050405020304" pitchFamily="18" charset="0"/>
                <a:ea typeface="ＭＳ Ｐゴシック" pitchFamily="-110" charset="-128"/>
                <a:cs typeface="Times New Roman" panose="02020603050405020304" pitchFamily="18" charset="0"/>
              </a:rPr>
              <a:t>ll</a:t>
            </a:r>
            <a:r>
              <a:rPr lang="en-US" sz="1400" b="1" i="1" dirty="0">
                <a:solidFill>
                  <a:srgbClr val="FFAC1B"/>
                </a:solidFill>
                <a:latin typeface="Times New Roman" panose="02020603050405020304" pitchFamily="18" charset="0"/>
                <a:ea typeface="ＭＳ Ｐゴシック" pitchFamily="-110" charset="-128"/>
                <a:cs typeface="Times New Roman" panose="02020603050405020304" pitchFamily="18" charset="0"/>
              </a:rPr>
              <a:t> K) </a:t>
            </a:r>
            <a:r>
              <a:rPr lang="en-US" sz="1400" i="1" dirty="0">
                <a:latin typeface="Times New Roman" panose="02020603050405020304" pitchFamily="18" charset="0"/>
                <a:ea typeface="ＭＳ Ｐゴシック" pitchFamily="-110" charset="-128"/>
                <a:cs typeface="Times New Roman" panose="02020603050405020304" pitchFamily="18" charset="0"/>
              </a:rPr>
              <a:t>and verify </a:t>
            </a:r>
            <a:r>
              <a:rPr lang="en-US" sz="1400" b="1" i="1" dirty="0">
                <a:solidFill>
                  <a:srgbClr val="FFAC1B"/>
                </a:solidFill>
                <a:latin typeface="Times New Roman" panose="02020603050405020304" pitchFamily="18" charset="0"/>
                <a:ea typeface="ＭＳ Ｐゴシック" pitchFamily="-110" charset="-128"/>
                <a:cs typeface="Times New Roman" panose="02020603050405020304" pitchFamily="18" charset="0"/>
              </a:rPr>
              <a:t>MD</a:t>
            </a:r>
            <a:r>
              <a:rPr lang="en-US" sz="1400" b="1" i="1" baseline="-25000" dirty="0">
                <a:solidFill>
                  <a:srgbClr val="FFAC1B"/>
                </a:solidFill>
                <a:latin typeface="Times New Roman" panose="02020603050405020304" pitchFamily="18" charset="0"/>
                <a:ea typeface="ＭＳ Ｐゴシック" pitchFamily="-110" charset="-128"/>
                <a:cs typeface="Times New Roman" panose="02020603050405020304" pitchFamily="18" charset="0"/>
              </a:rPr>
              <a:t>M</a:t>
            </a:r>
            <a:r>
              <a:rPr lang="en-US" sz="1400" b="1" dirty="0">
                <a:solidFill>
                  <a:srgbClr val="FFAC1B"/>
                </a:solidFill>
                <a:latin typeface="Times New Roman" panose="02020603050405020304" pitchFamily="18" charset="0"/>
                <a:cs typeface="Times New Roman" panose="02020603050405020304" pitchFamily="18" charset="0"/>
              </a:rPr>
              <a:t>. </a:t>
            </a:r>
            <a:endParaRPr lang="en-PK" altLang="en-PK" sz="1600" dirty="0">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lang="en-PK" altLang="en-PK" sz="1600" b="1" dirty="0">
                <a:latin typeface="Times New Roman" panose="02020603050405020304" pitchFamily="18" charset="0"/>
                <a:cs typeface="Times New Roman" panose="02020603050405020304" pitchFamily="18" charset="0"/>
              </a:rPr>
              <a:t>Purpose:</a:t>
            </a:r>
            <a:r>
              <a:rPr lang="en-PK" altLang="en-PK" sz="1600" dirty="0">
                <a:latin typeface="Times New Roman" panose="02020603050405020304" pitchFamily="18" charset="0"/>
                <a:cs typeface="Times New Roman" panose="02020603050405020304" pitchFamily="18" charset="0"/>
              </a:rPr>
              <a:t> This method ensures that the message is authentic because only those with the shared secret key can create or verify the hash</a:t>
            </a:r>
            <a:r>
              <a:rPr lang="en-PK" altLang="en-PK" sz="1600" dirty="0">
                <a:latin typeface="Arial" panose="020B0604020202020204" pitchFamily="34" charset="0"/>
              </a:rPr>
              <a:t>. </a:t>
            </a:r>
          </a:p>
        </p:txBody>
      </p:sp>
      <p:sp>
        <p:nvSpPr>
          <p:cNvPr id="14" name="TextBox 13">
            <a:extLst>
              <a:ext uri="{FF2B5EF4-FFF2-40B4-BE49-F238E27FC236}">
                <a16:creationId xmlns:a16="http://schemas.microsoft.com/office/drawing/2014/main" id="{15501776-CF16-7BA6-BE22-6CE1C01F67DA}"/>
              </a:ext>
            </a:extLst>
          </p:cNvPr>
          <p:cNvSpPr txBox="1"/>
          <p:nvPr/>
        </p:nvSpPr>
        <p:spPr>
          <a:xfrm>
            <a:off x="97162" y="5890478"/>
            <a:ext cx="5496814" cy="830997"/>
          </a:xfrm>
          <a:prstGeom prst="rect">
            <a:avLst/>
          </a:prstGeom>
          <a:noFill/>
        </p:spPr>
        <p:txBody>
          <a:bodyPr wrap="square">
            <a:spAutoFit/>
          </a:bodyPr>
          <a:lstStyle/>
          <a:p>
            <a:pPr marL="285750" indent="-285750">
              <a:buFont typeface="Arial" panose="020B0604020202020204" pitchFamily="34" charset="0"/>
              <a:buChar char="•"/>
            </a:pPr>
            <a:r>
              <a:rPr lang="en-PK" sz="1600" b="1" dirty="0">
                <a:solidFill>
                  <a:srgbClr val="FF0000"/>
                </a:solidFill>
                <a:latin typeface="Times New Roman" panose="02020603050405020304" pitchFamily="18" charset="0"/>
                <a:cs typeface="Times New Roman" panose="02020603050405020304" pitchFamily="18" charset="0"/>
              </a:rPr>
              <a:t>Ensures message integrity and authenticity similar to MAC but uses the key in a more secure way.</a:t>
            </a:r>
          </a:p>
          <a:p>
            <a:pPr marL="742950" lvl="1" indent="-285750">
              <a:buFont typeface="Arial" panose="020B0604020202020204" pitchFamily="34" charset="0"/>
              <a:buChar char="•"/>
            </a:pPr>
            <a:r>
              <a:rPr lang="en-PK" sz="1600" dirty="0">
                <a:latin typeface="Times New Roman" panose="02020603050405020304" pitchFamily="18" charset="0"/>
                <a:cs typeface="Times New Roman" panose="02020603050405020304" pitchFamily="18" charset="0"/>
              </a:rPr>
              <a:t>Widely used and standardized (e.g., HMAC-SHA256).</a:t>
            </a:r>
          </a:p>
        </p:txBody>
      </p:sp>
    </p:spTree>
    <p:extLst>
      <p:ext uri="{BB962C8B-B14F-4D97-AF65-F5344CB8AC3E}">
        <p14:creationId xmlns:p14="http://schemas.microsoft.com/office/powerpoint/2010/main" val="1660137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884380" y="1785257"/>
            <a:ext cx="8568018" cy="1434011"/>
          </a:xfrm>
          <a:prstGeom prst="rect">
            <a:avLst/>
          </a:prstGeom>
        </p:spPr>
      </p:pic>
      <p:pic>
        <p:nvPicPr>
          <p:cNvPr id="5" name="object 5"/>
          <p:cNvPicPr/>
          <p:nvPr/>
        </p:nvPicPr>
        <p:blipFill>
          <a:blip r:embed="rId3" cstate="print"/>
          <a:stretch>
            <a:fillRect/>
          </a:stretch>
        </p:blipFill>
        <p:spPr>
          <a:xfrm>
            <a:off x="635558" y="547223"/>
            <a:ext cx="11013771" cy="1040698"/>
          </a:xfrm>
          <a:prstGeom prst="rect">
            <a:avLst/>
          </a:prstGeom>
        </p:spPr>
      </p:pic>
      <p:sp>
        <p:nvSpPr>
          <p:cNvPr id="9" name="object 9"/>
          <p:cNvSpPr txBox="1">
            <a:spLocks noGrp="1"/>
          </p:cNvSpPr>
          <p:nvPr>
            <p:ph type="sldNum" sz="quarter" idx="7"/>
          </p:nvPr>
        </p:nvSpPr>
        <p:spPr>
          <a:xfrm>
            <a:off x="11068811" y="6464680"/>
            <a:ext cx="244475" cy="178434"/>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PK" spc="-25" smtClean="0"/>
              <a:pPr marL="38100">
                <a:lnSpc>
                  <a:spcPts val="1240"/>
                </a:lnSpc>
              </a:pPr>
              <a:t>49</a:t>
            </a:fld>
            <a:endParaRPr spc="-25" dirty="0"/>
          </a:p>
        </p:txBody>
      </p:sp>
      <p:pic>
        <p:nvPicPr>
          <p:cNvPr id="11" name="object 2">
            <a:extLst>
              <a:ext uri="{FF2B5EF4-FFF2-40B4-BE49-F238E27FC236}">
                <a16:creationId xmlns:a16="http://schemas.microsoft.com/office/drawing/2014/main" id="{C450975A-09A5-A6F2-D47F-93EEE684C3BD}"/>
              </a:ext>
            </a:extLst>
          </p:cNvPr>
          <p:cNvPicPr/>
          <p:nvPr/>
        </p:nvPicPr>
        <p:blipFill>
          <a:blip r:embed="rId4" cstate="print"/>
          <a:stretch>
            <a:fillRect/>
          </a:stretch>
        </p:blipFill>
        <p:spPr>
          <a:xfrm>
            <a:off x="2845100" y="3730334"/>
            <a:ext cx="3603811" cy="32537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905435" y="687014"/>
            <a:ext cx="8426824" cy="877326"/>
          </a:xfrm>
          <a:prstGeom prst="rect">
            <a:avLst/>
          </a:prstGeom>
        </p:spPr>
        <p:txBody>
          <a:bodyPr>
            <a:noAutofit/>
          </a:bodyPr>
          <a:lstStyle/>
          <a:p>
            <a:pPr>
              <a:spcBef>
                <a:spcPct val="0"/>
              </a:spcBef>
              <a:defRPr/>
            </a:pPr>
            <a:r>
              <a:rPr lang="en-US" sz="3600" b="1" dirty="0">
                <a:latin typeface="Times New Roman" pitchFamily="18" charset="0"/>
                <a:ea typeface="+mj-ea"/>
                <a:cs typeface="Times New Roman" pitchFamily="18" charset="0"/>
              </a:rPr>
              <a:t>DES Properties</a:t>
            </a:r>
          </a:p>
        </p:txBody>
      </p:sp>
      <p:sp>
        <p:nvSpPr>
          <p:cNvPr id="17" name="Content Placeholder 3"/>
          <p:cNvSpPr txBox="1">
            <a:spLocks/>
          </p:cNvSpPr>
          <p:nvPr/>
        </p:nvSpPr>
        <p:spPr>
          <a:xfrm>
            <a:off x="905435" y="1564340"/>
            <a:ext cx="10972800" cy="4827495"/>
          </a:xfrm>
          <a:prstGeom prst="rect">
            <a:avLst/>
          </a:prstGeom>
        </p:spPr>
        <p:txBody>
          <a:bodyPr>
            <a:noAutofit/>
          </a:bodyPr>
          <a:lstStyle/>
          <a:p>
            <a:r>
              <a:rPr lang="en-US" sz="2400" dirty="0">
                <a:latin typeface="Times New Roman" pitchFamily="18" charset="0"/>
                <a:cs typeface="Times New Roman" pitchFamily="18" charset="0"/>
              </a:rPr>
              <a:t>Two desired properties of a block cipher are the</a:t>
            </a:r>
            <a:r>
              <a:rPr lang="en-US" sz="2400" dirty="0">
                <a:solidFill>
                  <a:schemeClr val="hlink"/>
                </a:solidFill>
                <a:latin typeface="Times New Roman" pitchFamily="18" charset="0"/>
                <a:cs typeface="Times New Roman" pitchFamily="18" charset="0"/>
              </a:rPr>
              <a:t> </a:t>
            </a:r>
            <a:r>
              <a:rPr lang="en-US" sz="2400" dirty="0">
                <a:solidFill>
                  <a:schemeClr val="accent1"/>
                </a:solidFill>
                <a:latin typeface="Times New Roman" pitchFamily="18" charset="0"/>
                <a:cs typeface="Times New Roman" pitchFamily="18" charset="0"/>
              </a:rPr>
              <a:t>completeness</a:t>
            </a:r>
            <a:r>
              <a:rPr lang="en-US" sz="2400" dirty="0">
                <a:solidFill>
                  <a:schemeClr val="hlink"/>
                </a:solidFill>
                <a:latin typeface="Times New Roman" pitchFamily="18" charset="0"/>
                <a:cs typeface="Times New Roman" pitchFamily="18" charset="0"/>
              </a:rPr>
              <a:t> </a:t>
            </a:r>
            <a:r>
              <a:rPr lang="en-US" sz="2400" dirty="0">
                <a:latin typeface="Times New Roman" pitchFamily="18" charset="0"/>
                <a:cs typeface="Times New Roman" pitchFamily="18" charset="0"/>
              </a:rPr>
              <a:t>and the </a:t>
            </a:r>
            <a:r>
              <a:rPr lang="en-US" sz="2400" dirty="0">
                <a:solidFill>
                  <a:schemeClr val="accent1"/>
                </a:solidFill>
                <a:latin typeface="Times New Roman" pitchFamily="18" charset="0"/>
                <a:cs typeface="Times New Roman" pitchFamily="18" charset="0"/>
              </a:rPr>
              <a:t>avalanche effect</a:t>
            </a:r>
            <a:r>
              <a:rPr lang="en-US" sz="2400" dirty="0">
                <a:latin typeface="Times New Roman" pitchFamily="18" charset="0"/>
                <a:cs typeface="Times New Roman" pitchFamily="18" charset="0"/>
              </a:rPr>
              <a:t>.</a:t>
            </a:r>
          </a:p>
          <a:p>
            <a:pPr marL="274320" indent="-274320">
              <a:spcBef>
                <a:spcPts val="580"/>
              </a:spcBef>
              <a:buClr>
                <a:schemeClr val="accent1"/>
              </a:buClr>
              <a:buSzPct val="85000"/>
              <a:buFont typeface="Wingdings 2"/>
              <a:buChar char=""/>
              <a:defRPr/>
            </a:pPr>
            <a:r>
              <a:rPr lang="en-US" sz="2400" dirty="0">
                <a:solidFill>
                  <a:schemeClr val="accent1"/>
                </a:solidFill>
                <a:latin typeface="Times New Roman" pitchFamily="18" charset="0"/>
                <a:cs typeface="Times New Roman" pitchFamily="18" charset="0"/>
              </a:rPr>
              <a:t>Completeness effect</a:t>
            </a:r>
            <a:r>
              <a:rPr lang="en-US" sz="2400" dirty="0">
                <a:solidFill>
                  <a:schemeClr val="folHlink"/>
                </a:solidFill>
                <a:latin typeface="Times New Roman" pitchFamily="18" charset="0"/>
                <a:cs typeface="Times New Roman" pitchFamily="18" charset="0"/>
              </a:rPr>
              <a:t> </a:t>
            </a:r>
            <a:r>
              <a:rPr lang="en-US" sz="2400" dirty="0">
                <a:latin typeface="Times New Roman" pitchFamily="18" charset="0"/>
                <a:cs typeface="Times New Roman" pitchFamily="18" charset="0"/>
              </a:rPr>
              <a:t>means that each bit of the ciphertext needs to depend on many bits on the plaintext</a:t>
            </a:r>
          </a:p>
          <a:p>
            <a:pPr marL="274320" indent="-274320">
              <a:spcBef>
                <a:spcPts val="580"/>
              </a:spcBef>
              <a:buClr>
                <a:schemeClr val="accent1"/>
              </a:buClr>
              <a:buSzPct val="85000"/>
              <a:buFont typeface="Wingdings 2"/>
              <a:buChar char=""/>
              <a:defRPr/>
            </a:pPr>
            <a:r>
              <a:rPr lang="en-US" sz="2400" dirty="0">
                <a:solidFill>
                  <a:schemeClr val="accent1"/>
                </a:solidFill>
                <a:latin typeface="Times New Roman" pitchFamily="18" charset="0"/>
                <a:cs typeface="Times New Roman" pitchFamily="18" charset="0"/>
              </a:rPr>
              <a:t>Avalanche effect </a:t>
            </a:r>
            <a:r>
              <a:rPr lang="en-US" sz="2400" dirty="0">
                <a:latin typeface="Times New Roman" pitchFamily="18" charset="0"/>
                <a:cs typeface="Times New Roman" pitchFamily="18" charset="0"/>
              </a:rPr>
              <a:t>means a small change in either the plaintext or the key should produce a significant change in the ciphertext.</a:t>
            </a:r>
          </a:p>
          <a:p>
            <a:pPr marL="731520" lvl="1" indent="-274320">
              <a:spcBef>
                <a:spcPts val="580"/>
              </a:spcBef>
              <a:buClr>
                <a:schemeClr val="accent1"/>
              </a:buClr>
              <a:buSzPct val="85000"/>
              <a:buFont typeface="Wingdings 2"/>
              <a:buChar char=""/>
            </a:pPr>
            <a:r>
              <a:rPr lang="en-US" sz="2000" dirty="0">
                <a:latin typeface="Times New Roman" pitchFamily="18" charset="0"/>
                <a:cs typeface="Times New Roman" pitchFamily="18" charset="0"/>
              </a:rPr>
              <a:t>The avalanche effect is in fact a measure of diffusion.</a:t>
            </a:r>
          </a:p>
          <a:p>
            <a:pPr marL="731520" lvl="1" indent="-274320">
              <a:spcBef>
                <a:spcPts val="580"/>
              </a:spcBef>
              <a:buClr>
                <a:schemeClr val="accent1"/>
              </a:buClr>
              <a:buSzPct val="85000"/>
              <a:buFont typeface="Wingdings 2"/>
              <a:buChar char=""/>
            </a:pPr>
            <a:r>
              <a:rPr lang="en-US" sz="2000" dirty="0">
                <a:latin typeface="Times New Roman" pitchFamily="18" charset="0"/>
                <a:cs typeface="Times New Roman" pitchFamily="18" charset="0"/>
              </a:rPr>
              <a:t>Remark: Linear functions are usually for diffusion.</a:t>
            </a:r>
          </a:p>
        </p:txBody>
      </p:sp>
    </p:spTree>
    <p:extLst>
      <p:ext uri="{BB962C8B-B14F-4D97-AF65-F5344CB8AC3E}">
        <p14:creationId xmlns:p14="http://schemas.microsoft.com/office/powerpoint/2010/main" val="30398839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319325" y="957344"/>
            <a:ext cx="9084082" cy="2350797"/>
          </a:xfrm>
          <a:prstGeom prst="rect">
            <a:avLst/>
          </a:prstGeom>
        </p:spPr>
      </p:pic>
      <p:sp>
        <p:nvSpPr>
          <p:cNvPr id="9" name="object 9"/>
          <p:cNvSpPr txBox="1">
            <a:spLocks noGrp="1"/>
          </p:cNvSpPr>
          <p:nvPr>
            <p:ph type="sldNum" sz="quarter" idx="7"/>
          </p:nvPr>
        </p:nvSpPr>
        <p:spPr>
          <a:xfrm>
            <a:off x="11068811" y="6464680"/>
            <a:ext cx="244475" cy="178434"/>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PK" spc="-25" smtClean="0"/>
              <a:pPr marL="38100">
                <a:lnSpc>
                  <a:spcPts val="1240"/>
                </a:lnSpc>
              </a:pPr>
              <a:t>50</a:t>
            </a:fld>
            <a:endParaRPr spc="-25" dirty="0"/>
          </a:p>
        </p:txBody>
      </p:sp>
      <p:pic>
        <p:nvPicPr>
          <p:cNvPr id="7" name="Picture 6">
            <a:extLst>
              <a:ext uri="{FF2B5EF4-FFF2-40B4-BE49-F238E27FC236}">
                <a16:creationId xmlns:a16="http://schemas.microsoft.com/office/drawing/2014/main" id="{D6067CBE-AC23-C8DB-0E66-28E5050CFE73}"/>
              </a:ext>
            </a:extLst>
          </p:cNvPr>
          <p:cNvPicPr>
            <a:picLocks noChangeAspect="1"/>
          </p:cNvPicPr>
          <p:nvPr/>
        </p:nvPicPr>
        <p:blipFill>
          <a:blip r:embed="rId3"/>
          <a:stretch>
            <a:fillRect/>
          </a:stretch>
        </p:blipFill>
        <p:spPr>
          <a:xfrm>
            <a:off x="456859" y="266287"/>
            <a:ext cx="4877481" cy="476316"/>
          </a:xfrm>
          <a:prstGeom prst="rect">
            <a:avLst/>
          </a:prstGeom>
        </p:spPr>
      </p:pic>
      <p:pic>
        <p:nvPicPr>
          <p:cNvPr id="2" name="object 2">
            <a:extLst>
              <a:ext uri="{FF2B5EF4-FFF2-40B4-BE49-F238E27FC236}">
                <a16:creationId xmlns:a16="http://schemas.microsoft.com/office/drawing/2014/main" id="{DE5EE735-6CF6-3C48-3F45-9DFE13B168D8}"/>
              </a:ext>
            </a:extLst>
          </p:cNvPr>
          <p:cNvPicPr/>
          <p:nvPr/>
        </p:nvPicPr>
        <p:blipFill rotWithShape="1">
          <a:blip r:embed="rId4" cstate="print"/>
          <a:srcRect l="20700" t="49552" r="13931"/>
          <a:stretch/>
        </p:blipFill>
        <p:spPr>
          <a:xfrm>
            <a:off x="116542" y="3646592"/>
            <a:ext cx="3388659" cy="2530109"/>
          </a:xfrm>
          <a:prstGeom prst="rect">
            <a:avLst/>
          </a:prstGeom>
        </p:spPr>
      </p:pic>
      <p:pic>
        <p:nvPicPr>
          <p:cNvPr id="3" name="object 3">
            <a:extLst>
              <a:ext uri="{FF2B5EF4-FFF2-40B4-BE49-F238E27FC236}">
                <a16:creationId xmlns:a16="http://schemas.microsoft.com/office/drawing/2014/main" id="{021BB9E8-6C81-0D4D-6D38-2C13AF429EF0}"/>
              </a:ext>
            </a:extLst>
          </p:cNvPr>
          <p:cNvPicPr/>
          <p:nvPr/>
        </p:nvPicPr>
        <p:blipFill rotWithShape="1">
          <a:blip r:embed="rId5" cstate="print"/>
          <a:srcRect l="11467" t="34827" r="16383"/>
          <a:stretch/>
        </p:blipFill>
        <p:spPr>
          <a:xfrm>
            <a:off x="3146612" y="3719000"/>
            <a:ext cx="3693459" cy="2457701"/>
          </a:xfrm>
          <a:prstGeom prst="rect">
            <a:avLst/>
          </a:prstGeom>
        </p:spPr>
      </p:pic>
      <p:pic>
        <p:nvPicPr>
          <p:cNvPr id="5" name="object 3">
            <a:extLst>
              <a:ext uri="{FF2B5EF4-FFF2-40B4-BE49-F238E27FC236}">
                <a16:creationId xmlns:a16="http://schemas.microsoft.com/office/drawing/2014/main" id="{85BA915A-620B-F22E-F5C7-0BF87889733A}"/>
              </a:ext>
            </a:extLst>
          </p:cNvPr>
          <p:cNvPicPr/>
          <p:nvPr/>
        </p:nvPicPr>
        <p:blipFill rotWithShape="1">
          <a:blip r:embed="rId6" cstate="print"/>
          <a:srcRect l="13460" t="18571" r="19192"/>
          <a:stretch/>
        </p:blipFill>
        <p:spPr>
          <a:xfrm>
            <a:off x="7384317" y="3719000"/>
            <a:ext cx="3388659" cy="2834897"/>
          </a:xfrm>
          <a:prstGeom prst="rect">
            <a:avLst/>
          </a:prstGeom>
        </p:spPr>
      </p:pic>
      <p:sp>
        <p:nvSpPr>
          <p:cNvPr id="17" name="TextBox 16">
            <a:extLst>
              <a:ext uri="{FF2B5EF4-FFF2-40B4-BE49-F238E27FC236}">
                <a16:creationId xmlns:a16="http://schemas.microsoft.com/office/drawing/2014/main" id="{0772F473-42D2-C018-2C5B-5DFA37CE8679}"/>
              </a:ext>
            </a:extLst>
          </p:cNvPr>
          <p:cNvSpPr txBox="1"/>
          <p:nvPr/>
        </p:nvSpPr>
        <p:spPr>
          <a:xfrm>
            <a:off x="9498786" y="892524"/>
            <a:ext cx="2548379" cy="461665"/>
          </a:xfrm>
          <a:prstGeom prst="rect">
            <a:avLst/>
          </a:prstGeom>
          <a:noFill/>
        </p:spPr>
        <p:txBody>
          <a:bodyPr wrap="square">
            <a:spAutoFit/>
          </a:bodyPr>
          <a:lstStyle/>
          <a:p>
            <a:pPr algn="just"/>
            <a:r>
              <a:rPr lang="en-US" sz="1200" b="1" dirty="0">
                <a:solidFill>
                  <a:srgbClr val="FF0000"/>
                </a:solidFill>
                <a:latin typeface="Times New Roman" panose="02020603050405020304" pitchFamily="18" charset="0"/>
                <a:cs typeface="Times New Roman" panose="02020603050405020304" pitchFamily="18" charset="0"/>
              </a:rPr>
              <a:t>Prevents attackers from finding the input using the hash value.</a:t>
            </a:r>
            <a:endParaRPr lang="en-US" sz="1200" b="1" i="0" dirty="0">
              <a:solidFill>
                <a:srgbClr val="FF0000"/>
              </a:solidFill>
              <a:effectLst/>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3D9A780-3452-1551-448D-8DDEF18D5490}"/>
              </a:ext>
            </a:extLst>
          </p:cNvPr>
          <p:cNvSpPr txBox="1"/>
          <p:nvPr/>
        </p:nvSpPr>
        <p:spPr>
          <a:xfrm>
            <a:off x="9499683" y="1462007"/>
            <a:ext cx="2692317" cy="830997"/>
          </a:xfrm>
          <a:prstGeom prst="rect">
            <a:avLst/>
          </a:prstGeom>
          <a:noFill/>
        </p:spPr>
        <p:txBody>
          <a:bodyPr wrap="square">
            <a:spAutoFit/>
          </a:bodyPr>
          <a:lstStyle/>
          <a:p>
            <a:endParaRPr lang="en-US" sz="1200" b="1" dirty="0">
              <a:solidFill>
                <a:srgbClr val="FF0000"/>
              </a:solidFill>
              <a:latin typeface="Times New Roman" panose="02020603050405020304" pitchFamily="18" charset="0"/>
              <a:cs typeface="Times New Roman" panose="02020603050405020304" pitchFamily="18" charset="0"/>
            </a:endParaRPr>
          </a:p>
          <a:p>
            <a:r>
              <a:rPr lang="en-US" sz="1200" b="1" dirty="0">
                <a:solidFill>
                  <a:srgbClr val="FF0000"/>
                </a:solidFill>
                <a:latin typeface="Times New Roman" panose="02020603050405020304" pitchFamily="18" charset="0"/>
                <a:cs typeface="Times New Roman" panose="02020603050405020304" pitchFamily="18" charset="0"/>
              </a:rPr>
              <a:t>Prevents attackers from substituting a different input with the same hash value as the original.</a:t>
            </a:r>
          </a:p>
        </p:txBody>
      </p:sp>
      <p:sp>
        <p:nvSpPr>
          <p:cNvPr id="14" name="TextBox 13">
            <a:extLst>
              <a:ext uri="{FF2B5EF4-FFF2-40B4-BE49-F238E27FC236}">
                <a16:creationId xmlns:a16="http://schemas.microsoft.com/office/drawing/2014/main" id="{DD021E94-C7C6-5C20-1CEA-F659FF8C805E}"/>
              </a:ext>
            </a:extLst>
          </p:cNvPr>
          <p:cNvSpPr txBox="1"/>
          <p:nvPr/>
        </p:nvSpPr>
        <p:spPr>
          <a:xfrm>
            <a:off x="9535382" y="2300089"/>
            <a:ext cx="2598271" cy="892552"/>
          </a:xfrm>
          <a:prstGeom prst="rect">
            <a:avLst/>
          </a:prstGeom>
          <a:noFill/>
        </p:spPr>
        <p:txBody>
          <a:bodyPr wrap="square">
            <a:spAutoFit/>
          </a:bodyPr>
          <a:lstStyle/>
          <a:p>
            <a:endParaRPr lang="en-US" sz="1600" dirty="0">
              <a:solidFill>
                <a:srgbClr val="FF0000"/>
              </a:solidFill>
              <a:latin typeface="Times New Roman" panose="02020603050405020304" pitchFamily="18" charset="0"/>
              <a:cs typeface="Times New Roman" panose="02020603050405020304" pitchFamily="18" charset="0"/>
            </a:endParaRPr>
          </a:p>
          <a:p>
            <a:r>
              <a:rPr lang="en-US" sz="1200" b="1" dirty="0">
                <a:solidFill>
                  <a:srgbClr val="FF0000"/>
                </a:solidFill>
                <a:latin typeface="Times New Roman" panose="02020603050405020304" pitchFamily="18" charset="0"/>
                <a:cs typeface="Times New Roman" panose="02020603050405020304" pitchFamily="18" charset="0"/>
              </a:rPr>
              <a:t>Prevents attackers from finding two distinct inputs that produce the same hash value.</a:t>
            </a:r>
          </a:p>
        </p:txBody>
      </p:sp>
    </p:spTree>
    <p:extLst>
      <p:ext uri="{BB962C8B-B14F-4D97-AF65-F5344CB8AC3E}">
        <p14:creationId xmlns:p14="http://schemas.microsoft.com/office/powerpoint/2010/main" val="1542977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308" name="Rectangle 20"/>
          <p:cNvSpPr>
            <a:spLocks noChangeArrowheads="1"/>
          </p:cNvSpPr>
          <p:nvPr/>
        </p:nvSpPr>
        <p:spPr bwMode="auto">
          <a:xfrm>
            <a:off x="1905000" y="1219201"/>
            <a:ext cx="8229600" cy="1200329"/>
          </a:xfrm>
          <a:prstGeom prst="rect">
            <a:avLst/>
          </a:prstGeom>
          <a:noFill/>
          <a:ln w="9525">
            <a:noFill/>
            <a:miter lim="800000"/>
            <a:headEnd/>
            <a:tailEnd/>
          </a:ln>
          <a:effectLst/>
        </p:spPr>
        <p:txBody>
          <a:bodyPr anchor="ctr">
            <a:spAutoFit/>
          </a:bodyPr>
          <a:lstStyle/>
          <a:p>
            <a:pPr algn="just" eaLnBrk="1" hangingPunct="1"/>
            <a:r>
              <a:rPr lang="en-US" sz="2400" dirty="0">
                <a:latin typeface="Times New Roman" pitchFamily="18" charset="0"/>
              </a:rPr>
              <a:t>To check the avalanche effect in DES, let us encrypt two plaintext blocks (with the same key) that differ only in one bit and observe the differences in the number of bits in each round.</a:t>
            </a:r>
          </a:p>
        </p:txBody>
      </p:sp>
      <p:pic>
        <p:nvPicPr>
          <p:cNvPr id="1036309" name="Picture 21"/>
          <p:cNvPicPr>
            <a:picLocks noChangeAspect="1" noChangeArrowheads="1"/>
          </p:cNvPicPr>
          <p:nvPr/>
        </p:nvPicPr>
        <p:blipFill>
          <a:blip r:embed="rId3" cstate="print"/>
          <a:srcRect/>
          <a:stretch>
            <a:fillRect/>
          </a:stretch>
        </p:blipFill>
        <p:spPr bwMode="auto">
          <a:xfrm>
            <a:off x="2362201" y="3048000"/>
            <a:ext cx="7542213" cy="1606550"/>
          </a:xfrm>
          <a:prstGeom prst="rect">
            <a:avLst/>
          </a:prstGeom>
          <a:noFill/>
          <a:ln w="9525">
            <a:noFill/>
            <a:miter lim="800000"/>
            <a:headEnd/>
            <a:tailEnd/>
          </a:ln>
          <a:effectLst/>
        </p:spPr>
      </p:pic>
      <p:sp>
        <p:nvSpPr>
          <p:cNvPr id="15" name="Title 1"/>
          <p:cNvSpPr txBox="1">
            <a:spLocks/>
          </p:cNvSpPr>
          <p:nvPr/>
        </p:nvSpPr>
        <p:spPr>
          <a:xfrm>
            <a:off x="1676400" y="274638"/>
            <a:ext cx="7772400" cy="715962"/>
          </a:xfrm>
          <a:prstGeom prst="rect">
            <a:avLst/>
          </a:prstGeom>
        </p:spPr>
        <p:txBody>
          <a:bodyPr>
            <a:noAutofit/>
          </a:bodyPr>
          <a:lstStyle/>
          <a:p>
            <a:pPr>
              <a:spcBef>
                <a:spcPct val="0"/>
              </a:spcBef>
              <a:defRPr/>
            </a:pPr>
            <a:r>
              <a:rPr lang="en-US" sz="3600" dirty="0">
                <a:latin typeface="Times New Roman" pitchFamily="18" charset="0"/>
                <a:ea typeface="+mj-ea"/>
                <a:cs typeface="Times New Roman" pitchFamily="18" charset="0"/>
              </a:rPr>
              <a:t>Example of Avalanche Effect</a:t>
            </a:r>
            <a:endParaRPr lang="en-US" sz="3600" b="1" dirty="0">
              <a:latin typeface="Times New Roman" pitchFamily="18" charset="0"/>
              <a:ea typeface="+mj-ea"/>
              <a:cs typeface="Times New Roman" pitchFamily="18" charset="0"/>
            </a:endParaRPr>
          </a:p>
        </p:txBody>
      </p:sp>
      <p:sp>
        <p:nvSpPr>
          <p:cNvPr id="8" name="Footer Placeholder 7"/>
          <p:cNvSpPr>
            <a:spLocks noGrp="1"/>
          </p:cNvSpPr>
          <p:nvPr>
            <p:ph type="ftr" sz="quarter" idx="11"/>
          </p:nvPr>
        </p:nvSpPr>
        <p:spPr/>
        <p:txBody>
          <a:bodyPr/>
          <a:lstStyle/>
          <a:p>
            <a:r>
              <a:rPr lang="en-US" dirty="0"/>
              <a:t>FAST-NUCES</a:t>
            </a:r>
          </a:p>
        </p:txBody>
      </p:sp>
      <p:pic>
        <p:nvPicPr>
          <p:cNvPr id="9" name="Picture 8" descr="http://study.result.pk/wp-content/uploads/2011/07/National-University-of-Computer-and-Emerging-Sciences-NUCES-300x300.png"/>
          <p:cNvPicPr/>
          <p:nvPr/>
        </p:nvPicPr>
        <p:blipFill>
          <a:blip r:embed="rId4" cstate="print"/>
          <a:srcRect/>
          <a:stretch>
            <a:fillRect/>
          </a:stretch>
        </p:blipFill>
        <p:spPr bwMode="auto">
          <a:xfrm>
            <a:off x="1981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945300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445" name="Rectangle 13"/>
          <p:cNvSpPr>
            <a:spLocks noChangeArrowheads="1"/>
          </p:cNvSpPr>
          <p:nvPr/>
        </p:nvSpPr>
        <p:spPr bwMode="auto">
          <a:xfrm>
            <a:off x="1905000" y="1286858"/>
            <a:ext cx="8229600" cy="1569660"/>
          </a:xfrm>
          <a:prstGeom prst="rect">
            <a:avLst/>
          </a:prstGeom>
          <a:noFill/>
          <a:ln w="9525">
            <a:noFill/>
            <a:miter lim="800000"/>
            <a:headEnd/>
            <a:tailEnd/>
          </a:ln>
          <a:effectLst/>
        </p:spPr>
        <p:txBody>
          <a:bodyPr anchor="ctr">
            <a:spAutoFit/>
          </a:bodyPr>
          <a:lstStyle/>
          <a:p>
            <a:pPr algn="just" eaLnBrk="1" hangingPunct="1"/>
            <a:r>
              <a:rPr lang="en-US" sz="2400" dirty="0">
                <a:latin typeface="Times New Roman" pitchFamily="18" charset="0"/>
              </a:rPr>
              <a:t>Although the two plaintext blocks differ only in the rightmost bit, the ciphertext blocks differ in 29 bits. This means that changing approximately 1.5 percent of the plaintext creates a</a:t>
            </a:r>
          </a:p>
          <a:p>
            <a:pPr algn="just" eaLnBrk="1" hangingPunct="1"/>
            <a:r>
              <a:rPr lang="en-US" sz="2400" dirty="0">
                <a:latin typeface="Times New Roman" pitchFamily="18" charset="0"/>
              </a:rPr>
              <a:t>change of approximately 45 percent in the ciphertext.</a:t>
            </a:r>
          </a:p>
        </p:txBody>
      </p:sp>
      <p:pic>
        <p:nvPicPr>
          <p:cNvPr id="1042446" name="Picture 14"/>
          <p:cNvPicPr>
            <a:picLocks noChangeAspect="1" noChangeArrowheads="1"/>
          </p:cNvPicPr>
          <p:nvPr/>
        </p:nvPicPr>
        <p:blipFill>
          <a:blip r:embed="rId3" cstate="print"/>
          <a:srcRect/>
          <a:stretch>
            <a:fillRect/>
          </a:stretch>
        </p:blipFill>
        <p:spPr bwMode="auto">
          <a:xfrm>
            <a:off x="2041526" y="3832226"/>
            <a:ext cx="7788275" cy="663575"/>
          </a:xfrm>
          <a:prstGeom prst="rect">
            <a:avLst/>
          </a:prstGeom>
          <a:noFill/>
          <a:ln w="9525">
            <a:noFill/>
            <a:miter lim="800000"/>
            <a:headEnd/>
            <a:tailEnd/>
          </a:ln>
          <a:effectLst/>
        </p:spPr>
      </p:pic>
      <p:sp>
        <p:nvSpPr>
          <p:cNvPr id="1042447" name="Text Box 15"/>
          <p:cNvSpPr txBox="1">
            <a:spLocks noChangeArrowheads="1"/>
          </p:cNvSpPr>
          <p:nvPr/>
        </p:nvSpPr>
        <p:spPr bwMode="auto">
          <a:xfrm>
            <a:off x="2819400" y="3200400"/>
            <a:ext cx="4301306" cy="400110"/>
          </a:xfrm>
          <a:prstGeom prst="rect">
            <a:avLst/>
          </a:prstGeom>
          <a:noFill/>
          <a:ln w="9525">
            <a:noFill/>
            <a:miter lim="800000"/>
            <a:headEnd/>
            <a:tailEnd/>
          </a:ln>
          <a:effectLst/>
        </p:spPr>
        <p:txBody>
          <a:bodyPr wrap="none">
            <a:spAutoFit/>
          </a:bodyPr>
          <a:lstStyle/>
          <a:p>
            <a:r>
              <a:rPr lang="en-US" sz="2000" i="1" dirty="0">
                <a:latin typeface="Times New Roman" pitchFamily="18" charset="0"/>
              </a:rPr>
              <a:t>Number of bit differences for Example </a:t>
            </a:r>
          </a:p>
        </p:txBody>
      </p:sp>
      <p:sp>
        <p:nvSpPr>
          <p:cNvPr id="16" name="Title 1"/>
          <p:cNvSpPr txBox="1">
            <a:spLocks/>
          </p:cNvSpPr>
          <p:nvPr/>
        </p:nvSpPr>
        <p:spPr>
          <a:xfrm>
            <a:off x="1712259" y="274638"/>
            <a:ext cx="8117541" cy="899738"/>
          </a:xfrm>
          <a:prstGeom prst="rect">
            <a:avLst/>
          </a:prstGeom>
        </p:spPr>
        <p:txBody>
          <a:bodyPr>
            <a:noAutofit/>
          </a:bodyPr>
          <a:lstStyle/>
          <a:p>
            <a:pPr>
              <a:spcBef>
                <a:spcPct val="0"/>
              </a:spcBef>
              <a:defRPr/>
            </a:pPr>
            <a:r>
              <a:rPr lang="en-US" sz="3200" b="1" dirty="0">
                <a:latin typeface="Times New Roman" pitchFamily="18" charset="0"/>
                <a:ea typeface="+mj-ea"/>
                <a:cs typeface="Times New Roman" pitchFamily="18" charset="0"/>
              </a:rPr>
              <a:t>Example of Avalanche Effect</a:t>
            </a:r>
          </a:p>
        </p:txBody>
      </p:sp>
      <p:sp>
        <p:nvSpPr>
          <p:cNvPr id="17" name="Footer Placeholder 16"/>
          <p:cNvSpPr>
            <a:spLocks noGrp="1"/>
          </p:cNvSpPr>
          <p:nvPr>
            <p:ph type="ftr" sz="quarter" idx="11"/>
          </p:nvPr>
        </p:nvSpPr>
        <p:spPr/>
        <p:txBody>
          <a:bodyPr/>
          <a:lstStyle/>
          <a:p>
            <a:r>
              <a:rPr lang="en-US" dirty="0"/>
              <a:t>FAST-NUCES</a:t>
            </a:r>
          </a:p>
        </p:txBody>
      </p:sp>
      <p:pic>
        <p:nvPicPr>
          <p:cNvPr id="18" name="Picture 17" descr="http://study.result.pk/wp-content/uploads/2011/07/National-University-of-Computer-and-Emerging-Sciences-NUCES-300x300.png"/>
          <p:cNvPicPr/>
          <p:nvPr/>
        </p:nvPicPr>
        <p:blipFill>
          <a:blip r:embed="rId4" cstate="print"/>
          <a:srcRect/>
          <a:stretch>
            <a:fillRect/>
          </a:stretch>
        </p:blipFill>
        <p:spPr bwMode="auto">
          <a:xfrm>
            <a:off x="1981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4088899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8763000" cy="882090"/>
          </a:xfrm>
        </p:spPr>
        <p:txBody>
          <a:bodyPr>
            <a:normAutofit/>
          </a:bodyPr>
          <a:lstStyle/>
          <a:p>
            <a:r>
              <a:rPr lang="en-US" sz="3600" b="1" dirty="0">
                <a:latin typeface="Times New Roman" pitchFamily="18" charset="0"/>
                <a:cs typeface="Times New Roman" pitchFamily="18" charset="0"/>
              </a:rPr>
              <a:t>Security of DES</a:t>
            </a:r>
          </a:p>
        </p:txBody>
      </p:sp>
      <p:sp>
        <p:nvSpPr>
          <p:cNvPr id="4" name="Content Placeholder 3"/>
          <p:cNvSpPr>
            <a:spLocks noGrp="1"/>
          </p:cNvSpPr>
          <p:nvPr>
            <p:ph sz="quarter" idx="1"/>
          </p:nvPr>
        </p:nvSpPr>
        <p:spPr>
          <a:xfrm>
            <a:off x="842682" y="1228165"/>
            <a:ext cx="10511118" cy="4948798"/>
          </a:xfrm>
        </p:spPr>
        <p:txBody>
          <a:bodyPr>
            <a:normAutofit fontScale="92500" lnSpcReduction="10000"/>
          </a:bodyPr>
          <a:lstStyle/>
          <a:p>
            <a:pPr algn="just">
              <a:buNone/>
            </a:pPr>
            <a:r>
              <a:rPr lang="en-US" sz="2400" dirty="0">
                <a:latin typeface="Times New Roman" pitchFamily="18" charset="0"/>
              </a:rPr>
              <a:t>DES, as the first important block cipher, has gone through much scrutiny. Among the attempted attacks, three are of interest: </a:t>
            </a:r>
          </a:p>
          <a:p>
            <a:pPr algn="just"/>
            <a:r>
              <a:rPr lang="en-US" b="1" dirty="0">
                <a:solidFill>
                  <a:schemeClr val="accent1"/>
                </a:solidFill>
                <a:latin typeface="Times New Roman" pitchFamily="18" charset="0"/>
              </a:rPr>
              <a:t>Brute-force</a:t>
            </a:r>
          </a:p>
          <a:p>
            <a:pPr lvl="1" algn="just"/>
            <a:r>
              <a:rPr lang="en-US" dirty="0">
                <a:latin typeface="Times New Roman" pitchFamily="18" charset="0"/>
              </a:rPr>
              <a:t>Due to the weakness of short cipher key DES can be broken using 2</a:t>
            </a:r>
            <a:r>
              <a:rPr lang="en-US" baseline="30000" dirty="0">
                <a:latin typeface="Times New Roman" pitchFamily="18" charset="0"/>
              </a:rPr>
              <a:t>55</a:t>
            </a:r>
            <a:r>
              <a:rPr lang="en-US" dirty="0">
                <a:latin typeface="Times New Roman" pitchFamily="18" charset="0"/>
              </a:rPr>
              <a:t> encryptions.</a:t>
            </a:r>
            <a:r>
              <a:rPr lang="en-US" i="1" dirty="0">
                <a:latin typeface="Times New Roman" pitchFamily="18" charset="0"/>
              </a:rPr>
              <a:t> </a:t>
            </a:r>
            <a:endParaRPr lang="en-US" dirty="0">
              <a:latin typeface="Times New Roman" pitchFamily="18" charset="0"/>
            </a:endParaRPr>
          </a:p>
          <a:p>
            <a:pPr algn="just"/>
            <a:r>
              <a:rPr lang="en-US" b="1" dirty="0">
                <a:solidFill>
                  <a:schemeClr val="accent1"/>
                </a:solidFill>
                <a:latin typeface="Times New Roman" pitchFamily="18" charset="0"/>
              </a:rPr>
              <a:t>Differential Cryptanalysis </a:t>
            </a:r>
          </a:p>
          <a:p>
            <a:pPr lvl="1" algn="just"/>
            <a:r>
              <a:rPr lang="en-US" dirty="0">
                <a:latin typeface="Times New Roman" panose="02020603050405020304" pitchFamily="18" charset="0"/>
                <a:cs typeface="Times New Roman" panose="02020603050405020304" pitchFamily="18" charset="0"/>
              </a:rPr>
              <a:t>Analyzes how differences in input can affect the resultant differences at the output.</a:t>
            </a:r>
            <a:endParaRPr lang="en-US" b="1" dirty="0">
              <a:solidFill>
                <a:schemeClr val="accent1"/>
              </a:solidFill>
              <a:latin typeface="Times New Roman" panose="02020603050405020304" pitchFamily="18" charset="0"/>
              <a:cs typeface="Times New Roman" panose="02020603050405020304" pitchFamily="18" charset="0"/>
            </a:endParaRPr>
          </a:p>
          <a:p>
            <a:pPr lvl="1" algn="just"/>
            <a:r>
              <a:rPr lang="en-US" sz="2200" dirty="0">
                <a:latin typeface="Times New Roman" panose="02020603050405020304" pitchFamily="18" charset="0"/>
                <a:cs typeface="Times New Roman" panose="02020603050405020304" pitchFamily="18" charset="0"/>
              </a:rPr>
              <a:t>It has been revealed that the designers of DES already knew about this type of attack and designed S-boxes and chose 16 as the number of rounds to make DES specifically resistant to this type of attack.</a:t>
            </a:r>
            <a:r>
              <a:rPr lang="en-US" sz="2200" i="1" dirty="0">
                <a:latin typeface="Times New Roman" panose="02020603050405020304" pitchFamily="18" charset="0"/>
                <a:cs typeface="Times New Roman" panose="02020603050405020304" pitchFamily="18" charset="0"/>
              </a:rPr>
              <a:t> </a:t>
            </a:r>
          </a:p>
          <a:p>
            <a:pPr algn="just"/>
            <a:r>
              <a:rPr lang="en-US" b="1" dirty="0">
                <a:solidFill>
                  <a:schemeClr val="accent1"/>
                </a:solidFill>
                <a:latin typeface="Times New Roman" pitchFamily="18" charset="0"/>
              </a:rPr>
              <a:t>Linear Cryptanalysis</a:t>
            </a:r>
          </a:p>
          <a:p>
            <a:pPr lvl="1" algn="just"/>
            <a:r>
              <a:rPr lang="en-US" dirty="0">
                <a:latin typeface="Times New Roman" panose="02020603050405020304" pitchFamily="18" charset="0"/>
                <a:cs typeface="Times New Roman" panose="02020603050405020304" pitchFamily="18" charset="0"/>
              </a:rPr>
              <a:t>Analyzes the relationship between plaintext, ciphertext, and key using linear</a:t>
            </a:r>
            <a:endParaRPr lang="en-US" b="1" dirty="0">
              <a:solidFill>
                <a:schemeClr val="accent1"/>
              </a:solidFill>
              <a:latin typeface="Times New Roman" panose="02020603050405020304" pitchFamily="18" charset="0"/>
              <a:cs typeface="Times New Roman" panose="02020603050405020304" pitchFamily="18" charset="0"/>
            </a:endParaRPr>
          </a:p>
          <a:p>
            <a:pPr lvl="1" algn="just"/>
            <a:r>
              <a:rPr lang="en-US" sz="2200" dirty="0">
                <a:latin typeface="Times New Roman" panose="02020603050405020304" pitchFamily="18" charset="0"/>
                <a:cs typeface="Times New Roman" panose="02020603050405020304" pitchFamily="18" charset="0"/>
              </a:rPr>
              <a:t>Linear cryptanalysis is newer than differential cryptanalysis. DES is more vulnerable to linear cryptanalysis than to differential cryptanalysis. S-boxes are not very resistant to linear cryptanalysis. It has been shown that DES can be broken using 2</a:t>
            </a:r>
            <a:r>
              <a:rPr lang="en-US" sz="2200" baseline="30000" dirty="0">
                <a:latin typeface="Times New Roman" panose="02020603050405020304" pitchFamily="18" charset="0"/>
                <a:cs typeface="Times New Roman" panose="02020603050405020304" pitchFamily="18" charset="0"/>
              </a:rPr>
              <a:t>43</a:t>
            </a:r>
            <a:r>
              <a:rPr lang="en-US" sz="2200" dirty="0">
                <a:latin typeface="Times New Roman" panose="02020603050405020304" pitchFamily="18" charset="0"/>
                <a:cs typeface="Times New Roman" panose="02020603050405020304" pitchFamily="18" charset="0"/>
              </a:rPr>
              <a:t> pairs of known plaintexts. However, from the practical point of view, finding so many pairs is very unlikely.</a:t>
            </a:r>
          </a:p>
          <a:p>
            <a:pPr algn="just"/>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674632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9</a:t>
            </a:fld>
            <a:endParaRPr lang="en-US"/>
          </a:p>
        </p:txBody>
      </p:sp>
      <p:pic>
        <p:nvPicPr>
          <p:cNvPr id="3" name="Picture 2"/>
          <p:cNvPicPr>
            <a:picLocks noChangeAspect="1"/>
          </p:cNvPicPr>
          <p:nvPr/>
        </p:nvPicPr>
        <p:blipFill>
          <a:blip r:embed="rId2"/>
          <a:stretch>
            <a:fillRect/>
          </a:stretch>
        </p:blipFill>
        <p:spPr>
          <a:xfrm>
            <a:off x="1613862" y="2704999"/>
            <a:ext cx="8964276" cy="1448002"/>
          </a:xfrm>
          <a:prstGeom prst="rect">
            <a:avLst/>
          </a:prstGeom>
        </p:spPr>
      </p:pic>
    </p:spTree>
    <p:extLst>
      <p:ext uri="{BB962C8B-B14F-4D97-AF65-F5344CB8AC3E}">
        <p14:creationId xmlns:p14="http://schemas.microsoft.com/office/powerpoint/2010/main" val="768130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33649</TotalTime>
  <Words>3572</Words>
  <Application>Microsoft Office PowerPoint</Application>
  <PresentationFormat>Widescreen</PresentationFormat>
  <Paragraphs>361</Paragraphs>
  <Slides>50</Slides>
  <Notes>12</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50</vt:i4>
      </vt:variant>
    </vt:vector>
  </HeadingPairs>
  <TitlesOfParts>
    <vt:vector size="69" baseType="lpstr">
      <vt:lpstr>ＭＳ Ｐゴシック</vt:lpstr>
      <vt:lpstr>Arial</vt:lpstr>
      <vt:lpstr>Calibri</vt:lpstr>
      <vt:lpstr>Calibri Light</vt:lpstr>
      <vt:lpstr>Consolas</vt:lpstr>
      <vt:lpstr>ff0</vt:lpstr>
      <vt:lpstr>ff4</vt:lpstr>
      <vt:lpstr>ff5</vt:lpstr>
      <vt:lpstr>ff7</vt:lpstr>
      <vt:lpstr>ff9</vt:lpstr>
      <vt:lpstr>Roboto</vt:lpstr>
      <vt:lpstr>Tahoma</vt:lpstr>
      <vt:lpstr>Times</vt:lpstr>
      <vt:lpstr>Times New Roman</vt:lpstr>
      <vt:lpstr>TimesNewRomanPS-BoldMT</vt:lpstr>
      <vt:lpstr>TimesNewRomanPSMT</vt:lpstr>
      <vt:lpstr>Wingdings</vt:lpstr>
      <vt:lpstr>Wingdings 2</vt:lpstr>
      <vt:lpstr>Office Theme</vt:lpstr>
      <vt:lpstr>PowerPoint Presentation</vt:lpstr>
      <vt:lpstr>Comments DES</vt:lpstr>
      <vt:lpstr>Choosing the S-boxes and P-box</vt:lpstr>
      <vt:lpstr>PowerPoint Presentation</vt:lpstr>
      <vt:lpstr>PowerPoint Presentation</vt:lpstr>
      <vt:lpstr>PowerPoint Presentation</vt:lpstr>
      <vt:lpstr>PowerPoint Presentation</vt:lpstr>
      <vt:lpstr>Security of DES</vt:lpstr>
      <vt:lpstr>PowerPoint Presentation</vt:lpstr>
      <vt:lpstr>AES (Advanced Encryption Standard)</vt:lpstr>
      <vt:lpstr>PowerPoint Presentation</vt:lpstr>
      <vt:lpstr>AES - steps </vt:lpstr>
      <vt:lpstr>PowerPoint Presentation</vt:lpstr>
      <vt:lpstr> Data Units. </vt:lpstr>
      <vt:lpstr>PowerPoint Presentation</vt:lpstr>
      <vt:lpstr>7.1.4  Data Units. </vt:lpstr>
      <vt:lpstr>PowerPoint Presentation</vt:lpstr>
      <vt:lpstr>PowerPoint Presentation</vt:lpstr>
      <vt:lpstr>PowerPoint Presentation</vt:lpstr>
      <vt:lpstr>PowerPoint Presentation</vt:lpstr>
      <vt:lpstr>PowerPoint Presentation</vt:lpstr>
      <vt:lpstr>PowerPoint Presentation</vt:lpstr>
      <vt:lpstr>Claude Shannon (1949) gave two properties that a good cryptosystem should have to hinder statistical analysis: diffusion and confusion. </vt:lpstr>
      <vt:lpstr>Example (Initial round)</vt:lpstr>
      <vt:lpstr>Example (R1-SubBytes)</vt:lpstr>
      <vt:lpstr>Example (R1-ShiftRows)</vt:lpstr>
      <vt:lpstr>Example (R1-MixColumns)</vt:lpstr>
      <vt:lpstr>Example (R1-AddRoundKey)</vt:lpstr>
      <vt:lpstr>PowerPoint Presentation</vt:lpstr>
      <vt:lpstr>PowerPoint Presentation</vt:lpstr>
      <vt:lpstr>Example:   Javascript AES</vt:lpstr>
      <vt:lpstr>AES in hardware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HMAC Concept</vt:lpstr>
      <vt:lpstr>PowerPoint Presentation</vt:lpstr>
      <vt:lpstr>PowerPoint Presentation</vt:lpstr>
      <vt:lpstr>PowerPoint Presentation</vt:lpstr>
      <vt:lpstr>PowerPoint Presentation</vt:lpstr>
      <vt:lpstr>Symmetric Encryption of the Hash (a)</vt:lpstr>
      <vt:lpstr>Public-Key Encryption of the Hash (b)</vt:lpstr>
      <vt:lpstr>Using secret value (c)</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InfoSec CLOs and Topic List</dc:title>
  <dc:creator>NU FAST</dc:creator>
  <cp:lastModifiedBy>Aqsa Aslam</cp:lastModifiedBy>
  <cp:revision>308</cp:revision>
  <cp:lastPrinted>2022-08-31T10:35:52Z</cp:lastPrinted>
  <dcterms:created xsi:type="dcterms:W3CDTF">2022-08-11T15:54:49Z</dcterms:created>
  <dcterms:modified xsi:type="dcterms:W3CDTF">2024-09-11T00:45:36Z</dcterms:modified>
</cp:coreProperties>
</file>